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70" r:id="rId3"/>
    <p:sldId id="267" r:id="rId4"/>
    <p:sldId id="257" r:id="rId5"/>
    <p:sldId id="258" r:id="rId6"/>
    <p:sldId id="266" r:id="rId7"/>
    <p:sldId id="269" r:id="rId8"/>
    <p:sldId id="271" r:id="rId9"/>
    <p:sldId id="272" r:id="rId10"/>
    <p:sldId id="273" r:id="rId11"/>
    <p:sldId id="275" r:id="rId12"/>
    <p:sldId id="276" r:id="rId13"/>
    <p:sldId id="274" r:id="rId14"/>
    <p:sldId id="259" r:id="rId15"/>
    <p:sldId id="260" r:id="rId16"/>
    <p:sldId id="268" r:id="rId17"/>
    <p:sldId id="26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59E00-52E5-4E82-AA5F-077FCAF84BA6}" type="datetimeFigureOut">
              <a:rPr lang="en-GB" smtClean="0"/>
              <a:t>07/07/2015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01D67-9FBD-4A22-8166-B98173DAFD31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2015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59E00-52E5-4E82-AA5F-077FCAF84BA6}" type="datetimeFigureOut">
              <a:rPr lang="en-GB" smtClean="0"/>
              <a:t>07/07/2015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01D67-9FBD-4A22-8166-B98173DAF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312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59E00-52E5-4E82-AA5F-077FCAF84BA6}" type="datetimeFigureOut">
              <a:rPr lang="en-GB" smtClean="0"/>
              <a:t>07/07/2015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01D67-9FBD-4A22-8166-B98173DAF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8242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59E00-52E5-4E82-AA5F-077FCAF84BA6}" type="datetimeFigureOut">
              <a:rPr lang="en-GB" smtClean="0"/>
              <a:t>07/07/2015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01D67-9FBD-4A22-8166-B98173DAF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369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59E00-52E5-4E82-AA5F-077FCAF84BA6}" type="datetimeFigureOut">
              <a:rPr lang="en-GB" smtClean="0"/>
              <a:t>07/07/2015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01D67-9FBD-4A22-8166-B98173DAFD31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1141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59E00-52E5-4E82-AA5F-077FCAF84BA6}" type="datetimeFigureOut">
              <a:rPr lang="en-GB" smtClean="0"/>
              <a:t>07/07/2015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01D67-9FBD-4A22-8166-B98173DAF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5077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59E00-52E5-4E82-AA5F-077FCAF84BA6}" type="datetimeFigureOut">
              <a:rPr lang="en-GB" smtClean="0"/>
              <a:t>07/07/2015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01D67-9FBD-4A22-8166-B98173DAF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6704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59E00-52E5-4E82-AA5F-077FCAF84BA6}" type="datetimeFigureOut">
              <a:rPr lang="en-GB" smtClean="0"/>
              <a:t>07/07/2015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01D67-9FBD-4A22-8166-B98173DAF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533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59E00-52E5-4E82-AA5F-077FCAF84BA6}" type="datetimeFigureOut">
              <a:rPr lang="en-GB" smtClean="0"/>
              <a:t>07/07/2015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01D67-9FBD-4A22-8166-B98173DAF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825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2759E00-52E5-4E82-AA5F-077FCAF84BA6}" type="datetimeFigureOut">
              <a:rPr lang="en-GB" smtClean="0"/>
              <a:t>07/07/2015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A801D67-9FBD-4A22-8166-B98173DAF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00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59E00-52E5-4E82-AA5F-077FCAF84BA6}" type="datetimeFigureOut">
              <a:rPr lang="en-GB" smtClean="0"/>
              <a:t>07/07/2015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01D67-9FBD-4A22-8166-B98173DAFD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1881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2759E00-52E5-4E82-AA5F-077FCAF84BA6}" type="datetimeFigureOut">
              <a:rPr lang="en-GB" smtClean="0"/>
              <a:t>07/07/2015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A801D67-9FBD-4A22-8166-B98173DAFD31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9734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Watershed Health Indicators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316530"/>
          </a:xfrm>
        </p:spPr>
        <p:txBody>
          <a:bodyPr>
            <a:noAutofit/>
          </a:bodyPr>
          <a:lstStyle/>
          <a:p>
            <a:pPr algn="ctr"/>
            <a:r>
              <a:rPr lang="en-GB" sz="2200" b="1" dirty="0" smtClean="0"/>
              <a:t>By: Azarius </a:t>
            </a:r>
            <a:r>
              <a:rPr lang="en-GB" sz="2200" b="1" dirty="0" err="1" smtClean="0"/>
              <a:t>Karanja</a:t>
            </a:r>
            <a:r>
              <a:rPr lang="en-GB" sz="2200" b="1" dirty="0" smtClean="0"/>
              <a:t> </a:t>
            </a:r>
          </a:p>
          <a:p>
            <a:pPr algn="ctr"/>
            <a:r>
              <a:rPr lang="en-GB" sz="2200" b="1" dirty="0" smtClean="0"/>
              <a:t>WSCSD Kenya</a:t>
            </a:r>
          </a:p>
          <a:p>
            <a:pPr algn="ctr"/>
            <a:r>
              <a:rPr lang="en-GB" sz="2200" b="1" dirty="0" smtClean="0"/>
              <a:t>Adopt- A- River Project T.o</a:t>
            </a:r>
            <a:r>
              <a:rPr lang="en-GB" sz="2200" b="1" dirty="0" smtClean="0"/>
              <a:t>.t Training, 7</a:t>
            </a:r>
            <a:r>
              <a:rPr lang="en-GB" sz="2200" b="1" baseline="30000" dirty="0" smtClean="0"/>
              <a:t>th</a:t>
            </a:r>
            <a:r>
              <a:rPr lang="en-GB" sz="2200" b="1" dirty="0" smtClean="0"/>
              <a:t> July 2015, Nairobi.</a:t>
            </a:r>
          </a:p>
          <a:p>
            <a:pPr algn="ctr"/>
            <a:r>
              <a:rPr lang="en-GB" sz="2200" b="1" dirty="0" smtClean="0"/>
              <a:t> </a:t>
            </a:r>
            <a:endParaRPr lang="en-GB" sz="2200" b="1" dirty="0"/>
          </a:p>
        </p:txBody>
      </p:sp>
    </p:spTree>
    <p:extLst>
      <p:ext uri="{BB962C8B-B14F-4D97-AF65-F5344CB8AC3E}">
        <p14:creationId xmlns:p14="http://schemas.microsoft.com/office/powerpoint/2010/main" val="184163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These models have the advantage of having a high turnaround of results hence there use in rapid </a:t>
            </a:r>
            <a:r>
              <a:rPr lang="en-GB" sz="3600" dirty="0" smtClean="0"/>
              <a:t>bio-assessment </a:t>
            </a:r>
            <a:r>
              <a:rPr lang="en-GB" sz="3600" dirty="0"/>
              <a:t>programs and they are easy to understand and apply by natural resources managers 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094007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3400" b="1" dirty="0"/>
              <a:t>The South African Scoring Index (SASS) Version 5 – SASS.5</a:t>
            </a:r>
          </a:p>
          <a:p>
            <a:r>
              <a:rPr lang="en-GB" sz="3400" dirty="0" smtClean="0"/>
              <a:t>The </a:t>
            </a:r>
            <a:r>
              <a:rPr lang="en-GB" sz="3400" dirty="0"/>
              <a:t>(SASS) is a rapid </a:t>
            </a:r>
            <a:r>
              <a:rPr lang="en-GB" sz="3400" dirty="0" err="1"/>
              <a:t>bioassessment</a:t>
            </a:r>
            <a:r>
              <a:rPr lang="en-GB" sz="3400" dirty="0"/>
              <a:t> method for rivers developed over several iterations of refinement (</a:t>
            </a:r>
            <a:r>
              <a:rPr lang="en-GB" sz="3400" dirty="0" err="1"/>
              <a:t>Chutter</a:t>
            </a:r>
            <a:r>
              <a:rPr lang="en-GB" sz="3400" dirty="0"/>
              <a:t> 1994, 1998).This technique is the standard for the rapid </a:t>
            </a:r>
            <a:r>
              <a:rPr lang="en-GB" sz="3400" dirty="0" err="1"/>
              <a:t>bioassessment</a:t>
            </a:r>
            <a:r>
              <a:rPr lang="en-GB" sz="3400" dirty="0"/>
              <a:t> of rivers in South Africa and now forms the backbone of its National River Health Programme (</a:t>
            </a:r>
            <a:r>
              <a:rPr lang="en-GB" sz="3400" dirty="0" err="1"/>
              <a:t>Uys</a:t>
            </a:r>
            <a:r>
              <a:rPr lang="en-GB" sz="3400" dirty="0"/>
              <a:t> et al., 1996). </a:t>
            </a:r>
          </a:p>
        </p:txBody>
      </p:sp>
    </p:spTree>
    <p:extLst>
      <p:ext uri="{BB962C8B-B14F-4D97-AF65-F5344CB8AC3E}">
        <p14:creationId xmlns:p14="http://schemas.microsoft.com/office/powerpoint/2010/main" val="461766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800" dirty="0" smtClean="0"/>
              <a:t>The </a:t>
            </a:r>
            <a:r>
              <a:rPr lang="en-GB" sz="3800" dirty="0"/>
              <a:t>method is designed for low/moderate flow and works best when the diversity of biotopes is and includes riffles or rapids</a:t>
            </a:r>
            <a:r>
              <a:rPr lang="en-GB" sz="3800" dirty="0" smtClean="0"/>
              <a:t>. </a:t>
            </a:r>
            <a:r>
              <a:rPr lang="en-GB" sz="3800" dirty="0"/>
              <a:t>It has been asserted by Denis and Graham, (</a:t>
            </a:r>
            <a:r>
              <a:rPr lang="en-GB" sz="3800" dirty="0" smtClean="0"/>
              <a:t>2002) that SASS.5 </a:t>
            </a:r>
            <a:r>
              <a:rPr lang="en-GB" sz="3800" dirty="0"/>
              <a:t>produces valuable results from poor habitats. </a:t>
            </a:r>
          </a:p>
        </p:txBody>
      </p:sp>
    </p:spTree>
    <p:extLst>
      <p:ext uri="{BB962C8B-B14F-4D97-AF65-F5344CB8AC3E}">
        <p14:creationId xmlns:p14="http://schemas.microsoft.com/office/powerpoint/2010/main" val="22176418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800" dirty="0"/>
              <a:t>A comparison of the samples predicted to occur at test sites and those actually collected provides a measure of biological impairment at the test sites. </a:t>
            </a:r>
            <a:endParaRPr lang="en-GB" sz="3800" dirty="0"/>
          </a:p>
        </p:txBody>
      </p:sp>
    </p:spTree>
    <p:extLst>
      <p:ext uri="{BB962C8B-B14F-4D97-AF65-F5344CB8AC3E}">
        <p14:creationId xmlns:p14="http://schemas.microsoft.com/office/powerpoint/2010/main" val="28290799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10515600" cy="1100138"/>
          </a:xfrm>
        </p:spPr>
        <p:txBody>
          <a:bodyPr>
            <a:normAutofit/>
          </a:bodyPr>
          <a:lstStyle/>
          <a:p>
            <a:r>
              <a:rPr lang="en-GB" sz="6000" b="1" dirty="0" smtClean="0"/>
              <a:t>Why Macro </a:t>
            </a:r>
            <a:r>
              <a:rPr lang="en-GB" sz="6000" b="1" dirty="0" smtClean="0"/>
              <a:t>Invertebrates?</a:t>
            </a:r>
            <a:endParaRPr lang="en-GB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71649"/>
            <a:ext cx="10515600" cy="4405313"/>
          </a:xfrm>
        </p:spPr>
        <p:txBody>
          <a:bodyPr>
            <a:normAutofit/>
          </a:bodyPr>
          <a:lstStyle/>
          <a:p>
            <a:pPr>
              <a:buFont typeface="Calibri" panose="020F0502020204030204" pitchFamily="34" charset="0"/>
              <a:buChar char="Φ"/>
            </a:pPr>
            <a:r>
              <a:rPr lang="en-GB" sz="3600" dirty="0"/>
              <a:t>Being ubiquitous, they are affected </a:t>
            </a:r>
            <a:r>
              <a:rPr lang="en-GB" sz="3600" dirty="0" smtClean="0"/>
              <a:t>by perturbations </a:t>
            </a:r>
            <a:r>
              <a:rPr lang="en-GB" sz="3600" dirty="0"/>
              <a:t>in all types of waters </a:t>
            </a:r>
            <a:r>
              <a:rPr lang="en-GB" sz="3600" dirty="0" smtClean="0"/>
              <a:t>and habitats</a:t>
            </a:r>
            <a:endParaRPr lang="en-GB" sz="3600" dirty="0"/>
          </a:p>
          <a:p>
            <a:pPr>
              <a:buFont typeface="Calibri" panose="020F0502020204030204" pitchFamily="34" charset="0"/>
              <a:buChar char="Φ"/>
            </a:pPr>
            <a:r>
              <a:rPr lang="en-GB" sz="3600" dirty="0"/>
              <a:t>Large numbers of species offer </a:t>
            </a:r>
            <a:r>
              <a:rPr lang="en-GB" sz="3600" dirty="0" smtClean="0"/>
              <a:t>a spectrum </a:t>
            </a:r>
            <a:r>
              <a:rPr lang="en-GB" sz="3600" dirty="0"/>
              <a:t>of responses to perturbations</a:t>
            </a:r>
          </a:p>
          <a:p>
            <a:pPr>
              <a:buFont typeface="Calibri" panose="020F0502020204030204" pitchFamily="34" charset="0"/>
              <a:buChar char="Φ"/>
            </a:pPr>
            <a:r>
              <a:rPr lang="en-GB" sz="3600" dirty="0"/>
              <a:t>The sedentary nature of many </a:t>
            </a:r>
            <a:r>
              <a:rPr lang="en-GB" sz="3600" dirty="0" smtClean="0"/>
              <a:t>species allows </a:t>
            </a:r>
            <a:r>
              <a:rPr lang="en-GB" sz="3600" dirty="0"/>
              <a:t>spatial analysis of </a:t>
            </a:r>
            <a:r>
              <a:rPr lang="en-GB" sz="3600" dirty="0" smtClean="0"/>
              <a:t>disturbance </a:t>
            </a:r>
            <a:r>
              <a:rPr lang="en-GB" sz="3600" dirty="0" smtClean="0"/>
              <a:t>effects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66382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71649"/>
            <a:ext cx="10515600" cy="4405313"/>
          </a:xfrm>
        </p:spPr>
        <p:txBody>
          <a:bodyPr>
            <a:noAutofit/>
          </a:bodyPr>
          <a:lstStyle/>
          <a:p>
            <a:pPr>
              <a:buFont typeface="Calibri" panose="020F0502020204030204" pitchFamily="34" charset="0"/>
              <a:buChar char="Φ"/>
            </a:pPr>
            <a:r>
              <a:rPr lang="en-GB" sz="3600" dirty="0" smtClean="0"/>
              <a:t>Their long life cycles allow effects of regular or     intermittent perturbations, variable concentrations, etc., to be examined temporally</a:t>
            </a:r>
          </a:p>
          <a:p>
            <a:pPr>
              <a:buFont typeface="Calibri" panose="020F0502020204030204" pitchFamily="34" charset="0"/>
              <a:buChar char="Φ"/>
            </a:pPr>
            <a:r>
              <a:rPr lang="en-GB" sz="3600" dirty="0" smtClean="0"/>
              <a:t>Responses </a:t>
            </a:r>
            <a:r>
              <a:rPr lang="en-GB" sz="3600" dirty="0"/>
              <a:t>of many common species to different types </a:t>
            </a:r>
            <a:r>
              <a:rPr lang="en-GB" sz="3600" dirty="0" smtClean="0"/>
              <a:t>of </a:t>
            </a:r>
            <a:r>
              <a:rPr lang="en-GB" sz="3600" dirty="0"/>
              <a:t>pollution have been established</a:t>
            </a:r>
          </a:p>
          <a:p>
            <a:pPr>
              <a:buFont typeface="Calibri" panose="020F0502020204030204" pitchFamily="34" charset="0"/>
              <a:buChar char="Φ"/>
            </a:pPr>
            <a:r>
              <a:rPr lang="en-GB" sz="3600" dirty="0" err="1"/>
              <a:t>Macroinvertebrates</a:t>
            </a:r>
            <a:r>
              <a:rPr lang="en-GB" sz="3600" dirty="0"/>
              <a:t> are well suited to experimental studies of perturbation</a:t>
            </a:r>
          </a:p>
          <a:p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2137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alibri" panose="020F0502020204030204" pitchFamily="34" charset="0"/>
              <a:buChar char="Φ"/>
            </a:pPr>
            <a:r>
              <a:rPr lang="en-GB" sz="3600" dirty="0"/>
              <a:t>Qualitative sampling and analysis are well developed, and can be done using simple, </a:t>
            </a:r>
            <a:r>
              <a:rPr lang="en-GB" sz="3600" dirty="0" smtClean="0"/>
              <a:t>inexpensive equipment</a:t>
            </a:r>
            <a:endParaRPr lang="en-GB" sz="3600" dirty="0"/>
          </a:p>
          <a:p>
            <a:pPr>
              <a:buFont typeface="Calibri" panose="020F0502020204030204" pitchFamily="34" charset="0"/>
              <a:buChar char="Φ"/>
            </a:pPr>
            <a:r>
              <a:rPr lang="en-GB" sz="3600" dirty="0" smtClean="0"/>
              <a:t>Taxonomy </a:t>
            </a:r>
            <a:r>
              <a:rPr lang="en-GB" sz="3600" dirty="0"/>
              <a:t>of many groups is well known and identification keys are available</a:t>
            </a:r>
          </a:p>
          <a:p>
            <a:pPr>
              <a:buFont typeface="Calibri" panose="020F0502020204030204" pitchFamily="34" charset="0"/>
              <a:buChar char="Φ"/>
            </a:pPr>
            <a:r>
              <a:rPr lang="en-GB" sz="3600" dirty="0"/>
              <a:t>Many methods of data analysis have been developed for </a:t>
            </a:r>
            <a:r>
              <a:rPr lang="en-GB" sz="3600" dirty="0" err="1"/>
              <a:t>macroinvertebrate</a:t>
            </a:r>
            <a:r>
              <a:rPr lang="en-GB" sz="3600" dirty="0"/>
              <a:t> assemblages</a:t>
            </a:r>
          </a:p>
          <a:p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07776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GB" sz="3000" dirty="0"/>
              <a:t>Normally benthic (river-bed) dwelling invertebrates</a:t>
            </a:r>
          </a:p>
          <a:p>
            <a:pPr lvl="0"/>
            <a:r>
              <a:rPr lang="en-GB" sz="3000" dirty="0"/>
              <a:t>Insects, worms, molluscs and crustaceans (on the riverbed or channel margins)</a:t>
            </a:r>
          </a:p>
          <a:p>
            <a:pPr lvl="0"/>
            <a:r>
              <a:rPr lang="en-GB" sz="3000" dirty="0"/>
              <a:t>Play important role in river functioning (retaining and breaking down of organics)</a:t>
            </a:r>
          </a:p>
          <a:p>
            <a:pPr lvl="0"/>
            <a:r>
              <a:rPr lang="en-GB" sz="3000" dirty="0"/>
              <a:t>Useful for river characterization and monitoring</a:t>
            </a:r>
          </a:p>
          <a:p>
            <a:pPr lvl="0"/>
            <a:r>
              <a:rPr lang="en-GB" sz="3000" dirty="0" smtClean="0"/>
              <a:t>Small </a:t>
            </a:r>
            <a:r>
              <a:rPr lang="en-GB" sz="3000" dirty="0"/>
              <a:t>and relatively immobile, makes for easy collection</a:t>
            </a:r>
          </a:p>
          <a:p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348589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25855" y="5672138"/>
            <a:ext cx="10032683" cy="714375"/>
          </a:xfrm>
        </p:spPr>
        <p:txBody>
          <a:bodyPr/>
          <a:lstStyle/>
          <a:p>
            <a:r>
              <a:rPr lang="en-GB" dirty="0" smtClean="0"/>
              <a:t>A wetlands in Kenya.</a:t>
            </a:r>
            <a:endParaRPr lang="en-GB" dirty="0"/>
          </a:p>
        </p:txBody>
      </p:sp>
      <p:pic>
        <p:nvPicPr>
          <p:cNvPr id="1026" name="Picture 2" descr="banner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813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9299"/>
          </a:xfrm>
        </p:spPr>
        <p:txBody>
          <a:bodyPr>
            <a:noAutofit/>
          </a:bodyPr>
          <a:lstStyle/>
          <a:p>
            <a:r>
              <a:rPr lang="en-GB" sz="6600" dirty="0" smtClean="0"/>
              <a:t>Measures of  Stream Health </a:t>
            </a:r>
            <a:endParaRPr lang="en-GB" sz="6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5384324"/>
              </p:ext>
            </p:extLst>
          </p:nvPr>
        </p:nvGraphicFramePr>
        <p:xfrm>
          <a:off x="528638" y="1100140"/>
          <a:ext cx="10825161" cy="51416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08386"/>
                <a:gridCol w="2603420"/>
                <a:gridCol w="4613355"/>
              </a:tblGrid>
              <a:tr h="4596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Physical indicators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Chemical indicators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Biological indicators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478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Bank erosion and stability 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Water conductivity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Type and structure bank and aquatic  vegetation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96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Nature of bottom substrate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Water pH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Algae growth and concentration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96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Water </a:t>
                      </a:r>
                      <a:r>
                        <a:rPr lang="en-US" sz="2000" dirty="0" err="1">
                          <a:effectLst/>
                        </a:rPr>
                        <a:t>Colour</a:t>
                      </a:r>
                      <a:r>
                        <a:rPr lang="en-US" sz="2000" dirty="0">
                          <a:effectLst/>
                        </a:rPr>
                        <a:t>, smell and clarity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Dissolved oxygen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Chlorophyll a and diatoms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96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Water flow rate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Total dissolved solids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effectLst/>
                        </a:rPr>
                        <a:t>Faecal</a:t>
                      </a:r>
                      <a:r>
                        <a:rPr lang="en-US" sz="2000" dirty="0" smtClean="0">
                          <a:effectLst/>
                        </a:rPr>
                        <a:t> </a:t>
                      </a:r>
                      <a:r>
                        <a:rPr lang="en-US" sz="2000" dirty="0">
                          <a:effectLst/>
                        </a:rPr>
                        <a:t>coliform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96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Water turbidity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Total phosphorus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Aquatic insects and other invertebrates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96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Water temperature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Reactive phosphate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4360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Total nitrate 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Functional structure of communities of fish, amphibians, reptiles, birds and mammals 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190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6000" b="1" dirty="0" smtClean="0">
                <a:cs typeface="Times New Roman" panose="02020603050405020304" pitchFamily="18" charset="0"/>
              </a:rPr>
              <a:t>Physical Parameters</a:t>
            </a:r>
            <a:endParaRPr lang="en-GB" sz="6000" b="1" dirty="0"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t">
              <a:buFont typeface="Calibri" panose="020F0502020204030204" pitchFamily="34" charset="0"/>
              <a:buChar char="Φ"/>
            </a:pPr>
            <a:r>
              <a:rPr lang="en-US" sz="3600" dirty="0" smtClean="0">
                <a:cs typeface="Times New Roman" panose="02020603050405020304" pitchFamily="18" charset="0"/>
              </a:rPr>
              <a:t>Water </a:t>
            </a:r>
            <a:r>
              <a:rPr lang="en-US" sz="3600" dirty="0" err="1" smtClean="0">
                <a:cs typeface="Times New Roman" panose="02020603050405020304" pitchFamily="18" charset="0"/>
              </a:rPr>
              <a:t>c</a:t>
            </a:r>
            <a:r>
              <a:rPr lang="en-US" sz="3600" dirty="0" err="1" smtClean="0">
                <a:cs typeface="Times New Roman" panose="02020603050405020304" pitchFamily="18" charset="0"/>
              </a:rPr>
              <a:t>olour</a:t>
            </a:r>
            <a:r>
              <a:rPr lang="en-US" sz="3600" dirty="0" smtClean="0"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cs typeface="Times New Roman" panose="02020603050405020304" pitchFamily="18" charset="0"/>
              </a:rPr>
              <a:t>odour</a:t>
            </a:r>
            <a:endParaRPr lang="en-GB" sz="3600" dirty="0" smtClean="0">
              <a:cs typeface="Times New Roman" panose="02020603050405020304" pitchFamily="18" charset="0"/>
            </a:endParaRPr>
          </a:p>
          <a:p>
            <a:pPr fontAlgn="t">
              <a:buFont typeface="Calibri" panose="020F0502020204030204" pitchFamily="34" charset="0"/>
              <a:buChar char="Φ"/>
            </a:pPr>
            <a:r>
              <a:rPr lang="en-US" sz="3600" dirty="0" smtClean="0">
                <a:cs typeface="Times New Roman" panose="02020603050405020304" pitchFamily="18" charset="0"/>
              </a:rPr>
              <a:t>Water flow rate</a:t>
            </a:r>
            <a:endParaRPr lang="en-GB" sz="3600" dirty="0" smtClean="0">
              <a:cs typeface="Times New Roman" panose="02020603050405020304" pitchFamily="18" charset="0"/>
            </a:endParaRPr>
          </a:p>
          <a:p>
            <a:pPr fontAlgn="t">
              <a:buFont typeface="Calibri" panose="020F0502020204030204" pitchFamily="34" charset="0"/>
              <a:buChar char="Φ"/>
            </a:pPr>
            <a:r>
              <a:rPr lang="en-US" sz="3600" dirty="0">
                <a:cs typeface="Times New Roman" panose="02020603050405020304" pitchFamily="18" charset="0"/>
              </a:rPr>
              <a:t>Water temperature</a:t>
            </a:r>
            <a:endParaRPr lang="en-GB" sz="3600" dirty="0">
              <a:cs typeface="Times New Roman" panose="02020603050405020304" pitchFamily="18" charset="0"/>
            </a:endParaRPr>
          </a:p>
          <a:p>
            <a:pPr fontAlgn="t">
              <a:buFont typeface="Calibri" panose="020F0502020204030204" pitchFamily="34" charset="0"/>
              <a:buChar char="Φ"/>
            </a:pPr>
            <a:r>
              <a:rPr lang="en-US" sz="3600" dirty="0" smtClean="0">
                <a:cs typeface="Times New Roman" panose="02020603050405020304" pitchFamily="18" charset="0"/>
              </a:rPr>
              <a:t>Water turbidity</a:t>
            </a:r>
          </a:p>
          <a:p>
            <a:pPr fontAlgn="t">
              <a:buFont typeface="Calibri" panose="020F0502020204030204" pitchFamily="34" charset="0"/>
              <a:buChar char="Φ"/>
            </a:pPr>
            <a:r>
              <a:rPr lang="en-US" sz="3600" dirty="0" smtClean="0">
                <a:cs typeface="Times New Roman" panose="02020603050405020304" pitchFamily="18" charset="0"/>
              </a:rPr>
              <a:t>Nature </a:t>
            </a:r>
            <a:r>
              <a:rPr lang="en-US" sz="3600" dirty="0">
                <a:cs typeface="Times New Roman" panose="02020603050405020304" pitchFamily="18" charset="0"/>
              </a:rPr>
              <a:t>of bottom substrate</a:t>
            </a:r>
            <a:endParaRPr lang="en-GB" sz="3600" dirty="0">
              <a:cs typeface="Times New Roman" panose="02020603050405020304" pitchFamily="18" charset="0"/>
            </a:endParaRPr>
          </a:p>
          <a:p>
            <a:pPr fontAlgn="t">
              <a:buFont typeface="Calibri" panose="020F0502020204030204" pitchFamily="34" charset="0"/>
              <a:buChar char="Φ"/>
            </a:pPr>
            <a:r>
              <a:rPr lang="en-US" sz="3600" dirty="0" smtClean="0">
                <a:cs typeface="Times New Roman" panose="02020603050405020304" pitchFamily="18" charset="0"/>
              </a:rPr>
              <a:t>Nature of the stream channel –bank </a:t>
            </a:r>
            <a:r>
              <a:rPr lang="en-US" sz="3600" dirty="0">
                <a:cs typeface="Times New Roman" panose="02020603050405020304" pitchFamily="18" charset="0"/>
              </a:rPr>
              <a:t>erosion and </a:t>
            </a:r>
            <a:r>
              <a:rPr lang="en-US" sz="3600" dirty="0" smtClean="0">
                <a:cs typeface="Times New Roman" panose="02020603050405020304" pitchFamily="18" charset="0"/>
              </a:rPr>
              <a:t>stability</a:t>
            </a:r>
            <a:endParaRPr lang="en-GB" sz="3600" dirty="0">
              <a:cs typeface="Times New Roman" panose="02020603050405020304" pitchFamily="18" charset="0"/>
            </a:endParaRPr>
          </a:p>
          <a:p>
            <a:pPr fontAlgn="t"/>
            <a:endParaRPr lang="en-GB" sz="36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53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6000" b="1" dirty="0" smtClean="0"/>
              <a:t>Chemical Parameters</a:t>
            </a:r>
            <a:endParaRPr lang="en-GB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169304"/>
          </a:xfrm>
        </p:spPr>
        <p:txBody>
          <a:bodyPr>
            <a:noAutofit/>
          </a:bodyPr>
          <a:lstStyle/>
          <a:p>
            <a:pPr fontAlgn="t">
              <a:buFont typeface="Calibri" panose="020F0502020204030204" pitchFamily="34" charset="0"/>
              <a:buChar char="Φ"/>
            </a:pPr>
            <a:r>
              <a:rPr lang="en-US" sz="3200" dirty="0" smtClean="0"/>
              <a:t>pH</a:t>
            </a:r>
            <a:endParaRPr lang="en-GB" sz="3200" dirty="0"/>
          </a:p>
          <a:p>
            <a:pPr fontAlgn="t">
              <a:buFont typeface="Calibri" panose="020F0502020204030204" pitchFamily="34" charset="0"/>
              <a:buChar char="Φ"/>
            </a:pPr>
            <a:r>
              <a:rPr lang="en-US" sz="3200" dirty="0"/>
              <a:t>Dissolved </a:t>
            </a:r>
            <a:r>
              <a:rPr lang="en-US" sz="3200" dirty="0" smtClean="0"/>
              <a:t>Oxygen</a:t>
            </a:r>
          </a:p>
          <a:p>
            <a:pPr fontAlgn="t">
              <a:buFont typeface="Calibri" panose="020F0502020204030204" pitchFamily="34" charset="0"/>
              <a:buChar char="Φ"/>
            </a:pPr>
            <a:r>
              <a:rPr lang="en-US" sz="3200" dirty="0"/>
              <a:t>Conductivity</a:t>
            </a:r>
            <a:endParaRPr lang="en-GB" sz="3200" dirty="0"/>
          </a:p>
          <a:p>
            <a:pPr fontAlgn="t">
              <a:buFont typeface="Calibri" panose="020F0502020204030204" pitchFamily="34" charset="0"/>
              <a:buChar char="Φ"/>
            </a:pPr>
            <a:r>
              <a:rPr lang="en-US" sz="3200" dirty="0" smtClean="0"/>
              <a:t>Total Dissolved </a:t>
            </a:r>
            <a:r>
              <a:rPr lang="en-US" sz="3200" dirty="0"/>
              <a:t>S</a:t>
            </a:r>
            <a:r>
              <a:rPr lang="en-US" sz="3200" dirty="0" smtClean="0"/>
              <a:t>olids</a:t>
            </a:r>
            <a:endParaRPr lang="en-GB" sz="3200" dirty="0"/>
          </a:p>
          <a:p>
            <a:pPr fontAlgn="t">
              <a:buFont typeface="Calibri" panose="020F0502020204030204" pitchFamily="34" charset="0"/>
              <a:buChar char="Φ"/>
            </a:pPr>
            <a:r>
              <a:rPr lang="en-US" sz="3200" dirty="0"/>
              <a:t>Total phosphorus</a:t>
            </a:r>
            <a:endParaRPr lang="en-GB" sz="3200" dirty="0"/>
          </a:p>
          <a:p>
            <a:pPr fontAlgn="t">
              <a:buFont typeface="Calibri" panose="020F0502020204030204" pitchFamily="34" charset="0"/>
              <a:buChar char="Φ"/>
            </a:pPr>
            <a:r>
              <a:rPr lang="en-US" sz="3200" dirty="0"/>
              <a:t>Reactive phosphate</a:t>
            </a:r>
            <a:endParaRPr lang="en-GB" sz="3200" dirty="0"/>
          </a:p>
          <a:p>
            <a:pPr fontAlgn="t">
              <a:buFont typeface="Calibri" panose="020F0502020204030204" pitchFamily="34" charset="0"/>
              <a:buChar char="Φ"/>
            </a:pPr>
            <a:r>
              <a:rPr lang="en-US" sz="3200" dirty="0"/>
              <a:t>Total nitrate </a:t>
            </a:r>
            <a:endParaRPr lang="en-GB" sz="3200" dirty="0"/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56632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b="1" dirty="0" smtClean="0"/>
              <a:t>Biological Parameters</a:t>
            </a:r>
            <a:endParaRPr lang="en-GB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fontAlgn="t">
              <a:buFont typeface="Calibri" panose="020F0502020204030204" pitchFamily="34" charset="0"/>
              <a:buChar char="Φ"/>
            </a:pPr>
            <a:r>
              <a:rPr lang="en-US" sz="3200" dirty="0"/>
              <a:t>Type and structure </a:t>
            </a:r>
            <a:r>
              <a:rPr lang="en-US" sz="3200" dirty="0" smtClean="0"/>
              <a:t>of bank </a:t>
            </a:r>
            <a:r>
              <a:rPr lang="en-US" sz="3200" dirty="0"/>
              <a:t>and aquatic  vegetation</a:t>
            </a:r>
            <a:endParaRPr lang="en-GB" sz="3200" dirty="0"/>
          </a:p>
          <a:p>
            <a:pPr fontAlgn="t">
              <a:buFont typeface="Calibri" panose="020F0502020204030204" pitchFamily="34" charset="0"/>
              <a:buChar char="Φ"/>
            </a:pPr>
            <a:r>
              <a:rPr lang="en-US" sz="3200" dirty="0"/>
              <a:t>Algae growth and concentration</a:t>
            </a:r>
            <a:endParaRPr lang="en-GB" sz="3200" dirty="0"/>
          </a:p>
          <a:p>
            <a:pPr fontAlgn="t">
              <a:buFont typeface="Calibri" panose="020F0502020204030204" pitchFamily="34" charset="0"/>
              <a:buChar char="Φ"/>
            </a:pPr>
            <a:r>
              <a:rPr lang="en-US" sz="3200" dirty="0"/>
              <a:t>Chlorophyll a and diatoms</a:t>
            </a:r>
            <a:endParaRPr lang="en-GB" sz="3200" dirty="0"/>
          </a:p>
          <a:p>
            <a:pPr fontAlgn="t">
              <a:buFont typeface="Calibri" panose="020F0502020204030204" pitchFamily="34" charset="0"/>
              <a:buChar char="Φ"/>
            </a:pPr>
            <a:r>
              <a:rPr lang="en-GB" sz="3200" dirty="0" smtClean="0"/>
              <a:t>Faecal</a:t>
            </a:r>
            <a:r>
              <a:rPr lang="en-US" sz="3200" dirty="0" smtClean="0"/>
              <a:t> </a:t>
            </a:r>
            <a:r>
              <a:rPr lang="en-US" sz="3200" dirty="0"/>
              <a:t>coliform</a:t>
            </a:r>
            <a:endParaRPr lang="en-GB" sz="3200" dirty="0"/>
          </a:p>
          <a:p>
            <a:pPr fontAlgn="t">
              <a:buFont typeface="Calibri" panose="020F0502020204030204" pitchFamily="34" charset="0"/>
              <a:buChar char="Φ"/>
            </a:pPr>
            <a:r>
              <a:rPr lang="en-US" sz="3200" dirty="0"/>
              <a:t>Aquatic insects and other </a:t>
            </a:r>
            <a:r>
              <a:rPr lang="en-US" sz="3200" dirty="0" smtClean="0"/>
              <a:t>invertebrates</a:t>
            </a:r>
            <a:endParaRPr lang="en-GB" sz="3200" dirty="0"/>
          </a:p>
          <a:p>
            <a:pPr fontAlgn="t">
              <a:buFont typeface="Calibri" panose="020F0502020204030204" pitchFamily="34" charset="0"/>
              <a:buChar char="Φ"/>
            </a:pPr>
            <a:r>
              <a:rPr lang="en-US" sz="3200" dirty="0"/>
              <a:t>Functional structure of communities of fish, amphibians, reptiles, birds and mammals </a:t>
            </a:r>
            <a:endParaRPr lang="en-GB" sz="3200" dirty="0"/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08345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b="1" dirty="0" smtClean="0"/>
              <a:t>Bio - Monitoring </a:t>
            </a:r>
            <a:endParaRPr lang="en-GB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800" dirty="0"/>
              <a:t>B</a:t>
            </a:r>
            <a:r>
              <a:rPr lang="en-GB" sz="3800" dirty="0" smtClean="0"/>
              <a:t>iological </a:t>
            </a:r>
            <a:r>
              <a:rPr lang="en-GB" sz="3800" dirty="0"/>
              <a:t>monitoring of </a:t>
            </a:r>
            <a:r>
              <a:rPr lang="en-GB" sz="3800" dirty="0" smtClean="0"/>
              <a:t>wetlands health </a:t>
            </a:r>
            <a:r>
              <a:rPr lang="en-GB" sz="3800" dirty="0"/>
              <a:t>is based on the principle that incidence and intensity of environmental </a:t>
            </a:r>
            <a:r>
              <a:rPr lang="en-GB" sz="3800" dirty="0" smtClean="0"/>
              <a:t>stressors is </a:t>
            </a:r>
            <a:r>
              <a:rPr lang="en-GB" sz="3800" dirty="0"/>
              <a:t>a function of the degree to which the chosen endpoint </a:t>
            </a:r>
            <a:r>
              <a:rPr lang="en-GB" sz="3800" dirty="0" smtClean="0"/>
              <a:t>organism association </a:t>
            </a:r>
            <a:r>
              <a:rPr lang="en-GB" sz="3800" dirty="0"/>
              <a:t>deviates from its expected natural </a:t>
            </a:r>
            <a:r>
              <a:rPr lang="en-GB" sz="3800" dirty="0" smtClean="0"/>
              <a:t>diversity. </a:t>
            </a:r>
            <a:endParaRPr lang="en-GB" sz="3800" dirty="0"/>
          </a:p>
        </p:txBody>
      </p:sp>
    </p:spTree>
    <p:extLst>
      <p:ext uri="{BB962C8B-B14F-4D97-AF65-F5344CB8AC3E}">
        <p14:creationId xmlns:p14="http://schemas.microsoft.com/office/powerpoint/2010/main" val="47242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b="1" dirty="0" smtClean="0"/>
              <a:t>Rationale for Bio-Monitoring </a:t>
            </a:r>
            <a:endParaRPr lang="en-GB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Biotic communities are affected by a multitude of chemical and physical influences the condition of the aquatic biota thus reflects the overall condition of a river ecosystem 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972674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Systems of Bio monitoring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b="1" dirty="0"/>
              <a:t>River Invertebrate Prediction and Classification System (RIVPACS).</a:t>
            </a:r>
          </a:p>
          <a:p>
            <a:r>
              <a:rPr lang="en-GB" sz="3600" dirty="0"/>
              <a:t>The RIVPACS and its derivative </a:t>
            </a:r>
            <a:r>
              <a:rPr lang="en-GB" sz="3600" dirty="0" err="1"/>
              <a:t>AusRivAS</a:t>
            </a:r>
            <a:r>
              <a:rPr lang="en-GB" sz="3600" dirty="0"/>
              <a:t> (Australian River Assessment Systems) are statistical models that predict the expected presence of aquatic macro invertebrate fauna at sites that have no environmental </a:t>
            </a:r>
            <a:r>
              <a:rPr lang="en-GB" sz="3600" dirty="0" smtClean="0"/>
              <a:t>stressors. 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952721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183</TotalTime>
  <Words>650</Words>
  <Application>Microsoft Office PowerPoint</Application>
  <PresentationFormat>Widescreen</PresentationFormat>
  <Paragraphs>80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Retrospect</vt:lpstr>
      <vt:lpstr>Watershed Health Indicators </vt:lpstr>
      <vt:lpstr>A wetlands in Kenya.</vt:lpstr>
      <vt:lpstr>Measures of  Stream Health </vt:lpstr>
      <vt:lpstr>Physical Parameters</vt:lpstr>
      <vt:lpstr>Chemical Parameters</vt:lpstr>
      <vt:lpstr>Biological Parameters</vt:lpstr>
      <vt:lpstr>Bio - Monitoring </vt:lpstr>
      <vt:lpstr>Rationale for Bio-Monitoring </vt:lpstr>
      <vt:lpstr>Systems of Bio monitoring </vt:lpstr>
      <vt:lpstr>PowerPoint Presentation</vt:lpstr>
      <vt:lpstr>PowerPoint Presentation</vt:lpstr>
      <vt:lpstr>PowerPoint Presentation</vt:lpstr>
      <vt:lpstr>PowerPoint Presentation</vt:lpstr>
      <vt:lpstr>Why Macro Invertebrates?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Centurion</dc:creator>
  <cp:lastModifiedBy>Centurion</cp:lastModifiedBy>
  <cp:revision>23</cp:revision>
  <dcterms:created xsi:type="dcterms:W3CDTF">2015-07-07T05:26:41Z</dcterms:created>
  <dcterms:modified xsi:type="dcterms:W3CDTF">2015-07-07T09:08:12Z</dcterms:modified>
</cp:coreProperties>
</file>