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0" r:id="rId2"/>
    <p:sldId id="289" r:id="rId3"/>
    <p:sldId id="295" r:id="rId4"/>
    <p:sldId id="294" r:id="rId5"/>
    <p:sldId id="292" r:id="rId6"/>
    <p:sldId id="279" r:id="rId7"/>
    <p:sldId id="288" r:id="rId8"/>
    <p:sldId id="293" r:id="rId9"/>
    <p:sldId id="290" r:id="rId10"/>
    <p:sldId id="282" r:id="rId11"/>
    <p:sldId id="296" r:id="rId12"/>
    <p:sldId id="297" r:id="rId13"/>
    <p:sldId id="298" r:id="rId14"/>
    <p:sldId id="299" r:id="rId15"/>
    <p:sldId id="269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393" autoAdjust="0"/>
  </p:normalViewPr>
  <p:slideViewPr>
    <p:cSldViewPr>
      <p:cViewPr varScale="1">
        <p:scale>
          <a:sx n="63" d="100"/>
          <a:sy n="63" d="100"/>
        </p:scale>
        <p:origin x="676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B18A9C18-6F3E-4112-8EFB-5F0D2D16A19B}" type="datetimeFigureOut">
              <a:rPr lang="en-US"/>
              <a:pPr>
                <a:defRPr/>
              </a:pPr>
              <a:t>8/29/2023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BADA77EB-E83C-454D-B7BD-4CD1269C90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884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19120FE-251D-4EB1-9CA9-1C1083028604}" type="datetimeFigureOut">
              <a:rPr lang="en-US"/>
              <a:pPr>
                <a:defRPr/>
              </a:pPr>
              <a:t>8/29/2023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DBEDA7C-BC77-4A52-861C-88A0DA8D4D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7890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BEDA7C-BC77-4A52-861C-88A0DA8D4DD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23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EF519-F4EC-448B-938D-822E317221BF}" type="datetime1">
              <a:rPr lang="en-US" smtClean="0"/>
              <a:t>8/29/2023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39C78-6EDE-4DE0-AE70-AB24B111FA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942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2A0EE-8F3A-4615-B5AE-08853F401B08}" type="datetime1">
              <a:rPr lang="en-US" smtClean="0"/>
              <a:t>8/29/2023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4BD41-92FE-47EB-9D02-34336AA4E0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028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2AA15-7498-49A7-8158-98022E3143C8}" type="datetime1">
              <a:rPr lang="en-US" smtClean="0"/>
              <a:t>8/29/2023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91AE-9FF4-493E-98F8-8C520DCB48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391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78676-CF78-431C-AB4F-5544FF719242}" type="datetime1">
              <a:rPr lang="en-US" smtClean="0"/>
              <a:t>8/29/2023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2EBCF-F17C-4955-BE06-30802F09A5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6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76148-5B88-41F7-BE36-A64B6937FCAA}" type="datetime1">
              <a:rPr lang="en-US" smtClean="0"/>
              <a:t>8/29/2023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C1BEE-C3F7-4949-9D2F-6A531C1448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822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9C266-FE6A-4DF6-A809-1233E5DF8FCA}" type="datetime1">
              <a:rPr lang="en-US" smtClean="0"/>
              <a:t>8/29/2023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A987B-31BF-4DEE-8324-0D5A0941E3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397F0-A352-43D5-9755-680472D01467}" type="datetime1">
              <a:rPr lang="en-US" smtClean="0"/>
              <a:t>8/29/2023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4B019-219A-46D6-9265-2728C43F2A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563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2AEC3-4579-473A-BD93-C61C879E76EA}" type="datetime1">
              <a:rPr lang="en-US" smtClean="0"/>
              <a:t>8/29/2023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B2E5F-682D-4DDC-AB33-F7B775B118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796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B950E-016D-4F7B-996D-C784C10320DA}" type="datetime1">
              <a:rPr lang="en-US" smtClean="0"/>
              <a:t>8/29/2023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B10B6-F2C3-4C27-A43C-8E4C255298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303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585DF-5ED2-4C05-87F2-F3B6072E5F8F}" type="datetime1">
              <a:rPr lang="en-US" smtClean="0"/>
              <a:t>8/29/2023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AF288-F9A5-47C8-A951-1F4379FDD3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954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C5114-9628-425E-B87C-FCA9A0D9BDB1}" type="datetime1">
              <a:rPr lang="en-US" smtClean="0"/>
              <a:t>8/29/2023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908CA-1790-4C70-926A-7C56EF8297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062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4BC5C0D-4415-43F6-81EE-4A3EE9C81A00}" type="datetime1">
              <a:rPr lang="en-US" smtClean="0"/>
              <a:t>8/29/2023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126CFF9-B9AD-4FE0-8A51-DCD3FA6B2D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143000" y="1295401"/>
            <a:ext cx="7391400" cy="4694040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b="1" u="sng" dirty="0">
                <a:latin typeface="Rockwell" pitchFamily="18" charset="0"/>
              </a:rPr>
              <a:t>Waste management in Kenya</a:t>
            </a:r>
            <a:endParaRPr lang="en-US" dirty="0">
              <a:latin typeface="Rockwell" pitchFamily="18" charset="0"/>
            </a:endParaRPr>
          </a:p>
          <a:p>
            <a:pPr marL="400050" lvl="1" indent="0">
              <a:buNone/>
            </a:pPr>
            <a:endParaRPr lang="en-US" sz="2000" dirty="0">
              <a:latin typeface="Rockwell" pitchFamily="18" charset="0"/>
            </a:endParaRPr>
          </a:p>
          <a:p>
            <a:pPr marL="400050" lvl="1" indent="0">
              <a:buNone/>
            </a:pPr>
            <a:endParaRPr lang="en-US" sz="2000" dirty="0">
              <a:latin typeface="Rockwell" pitchFamily="18" charset="0"/>
            </a:endParaRPr>
          </a:p>
          <a:p>
            <a:pPr marL="400050" lvl="1" indent="0">
              <a:buNone/>
            </a:pPr>
            <a:endParaRPr lang="en-US" sz="2000" dirty="0">
              <a:latin typeface="Rockwell" pitchFamily="18" charset="0"/>
            </a:endParaRPr>
          </a:p>
          <a:p>
            <a:pPr marL="400050" lvl="1" indent="0">
              <a:buNone/>
            </a:pPr>
            <a:endParaRPr lang="en-US" sz="2000" dirty="0">
              <a:latin typeface="Rockwell" pitchFamily="18" charset="0"/>
            </a:endParaRPr>
          </a:p>
          <a:p>
            <a:pPr marL="400050" lvl="1" indent="0">
              <a:buNone/>
            </a:pPr>
            <a:r>
              <a:rPr lang="en-US" sz="2000" dirty="0">
                <a:latin typeface="Rockwell" pitchFamily="18" charset="0"/>
              </a:rPr>
              <a:t>By </a:t>
            </a:r>
          </a:p>
          <a:p>
            <a:pPr marL="400050" lvl="1" indent="0">
              <a:buNone/>
            </a:pPr>
            <a:r>
              <a:rPr lang="en-US" sz="2000" b="1" dirty="0">
                <a:latin typeface="Rockwell" pitchFamily="18" charset="0"/>
              </a:rPr>
              <a:t>Annastacia Vyalu</a:t>
            </a:r>
            <a:endParaRPr lang="en-US" sz="2000" dirty="0">
              <a:latin typeface="Rockwell" pitchFamily="18" charset="0"/>
            </a:endParaRPr>
          </a:p>
          <a:p>
            <a:pPr marL="400050" lvl="1" indent="0">
              <a:buNone/>
            </a:pPr>
            <a:r>
              <a:rPr lang="en-US" sz="2000" dirty="0">
                <a:latin typeface="Rockwell" pitchFamily="18" charset="0"/>
              </a:rPr>
              <a:t>National Environment Management Authority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11629"/>
            <a:ext cx="762000" cy="882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45CA6C-B84A-4010-92DD-7B3701A311B0}" type="datetime1">
              <a:rPr lang="en-US" smtClean="0"/>
              <a:t>8/29/2023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E2EBCF-F17C-4955-BE06-30802F09A5B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Waste Management Opportunities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3FC718-1182-4FF0-A6AE-F18888DCF9CD}" type="datetime1">
              <a:rPr lang="en-US" smtClean="0"/>
              <a:t>8/29/2023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E2EBCF-F17C-4955-BE06-30802F09A5B0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Recycling and Resource Recovery: With the increasing amount of waste being generated, there's a significant opportunity for expanding recycling efforts. </a:t>
            </a:r>
          </a:p>
          <a:p>
            <a:r>
              <a:rPr lang="en-US" dirty="0"/>
              <a:t>Organic Waste Management: Organic waste, such as food waste and agricultural residues, can be converted into compost, biogas, or other valuable products. </a:t>
            </a:r>
          </a:p>
          <a:p>
            <a:r>
              <a:rPr lang="en-US" dirty="0"/>
              <a:t>Waste-to-Energy: The conversion of waste into energy, such as electricity or heat, through technologies like incineration or anaerobic digestion</a:t>
            </a:r>
          </a:p>
          <a:p>
            <a:r>
              <a:rPr lang="en-US" dirty="0"/>
              <a:t>E-waste Management: As technology use grows, so does the generation of electronic waste (e-waste). Proper collection, recycling, and disposal of e-waste can help recover valuable materials and prevent harmful substances from entering the environment.</a:t>
            </a:r>
          </a:p>
          <a:p>
            <a:endParaRPr lang="en-US" dirty="0"/>
          </a:p>
          <a:p>
            <a:r>
              <a:rPr lang="en-US" dirty="0"/>
              <a:t>Plastic Waste Management: The global concern about plastic pollution provides an opportunity to focus on innovative ways to manage and reduce plastic waste. </a:t>
            </a:r>
          </a:p>
          <a:p>
            <a:r>
              <a:rPr lang="en-US" dirty="0"/>
              <a:t>Waste Collection and Transport: Efficient waste collection and transportation systems are essential for proper waste management. </a:t>
            </a:r>
          </a:p>
          <a:p>
            <a:r>
              <a:rPr lang="en-US" dirty="0"/>
              <a:t>Landfill Management and Rehabilitation: Landfills require proper design, management</a:t>
            </a:r>
          </a:p>
          <a:p>
            <a:r>
              <a:rPr lang="en-US" dirty="0"/>
              <a:t>Public Awareness and Education: Raising public awareness about the importance of waste reduction</a:t>
            </a:r>
          </a:p>
          <a:p>
            <a:r>
              <a:rPr lang="en-US" dirty="0"/>
              <a:t>Green Jobs Creation: The waste management sector can create employment opportunities</a:t>
            </a:r>
          </a:p>
          <a:p>
            <a:r>
              <a:rPr lang="en-US" dirty="0"/>
              <a:t>Waste Collection Technology: Innovative technologies such as smart waste collection systems</a:t>
            </a:r>
          </a:p>
          <a:p>
            <a:r>
              <a:rPr lang="en-US" dirty="0"/>
              <a:t>Circular Economy Initiatives: Encouraging a circular economy approach involves minimizing waste by designing products for durability, </a:t>
            </a:r>
            <a:r>
              <a:rPr lang="en-US" dirty="0" err="1"/>
              <a:t>repairability</a:t>
            </a:r>
            <a:r>
              <a:rPr lang="en-US" dirty="0"/>
              <a:t>, and recyclability. Entrepreneurs and businesses can explore opportunities in sustainable product design and manufacturing.</a:t>
            </a:r>
          </a:p>
          <a:p>
            <a:endParaRPr lang="en-US" dirty="0"/>
          </a:p>
          <a:p>
            <a:r>
              <a:rPr lang="en-US" dirty="0"/>
              <a:t>Policy and Regulatory Consulting: Given the evolving waste management regulations and policies in Kenya, there's a need for consulting services that assist businesses and organizations in understanding and complying with these regulations.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44098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Waste Management Opportunities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3FC718-1182-4FF0-A6AE-F18888DCF9CD}" type="datetime1">
              <a:rPr lang="en-US" smtClean="0"/>
              <a:t>8/29/2023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E2EBCF-F17C-4955-BE06-30802F09A5B0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Waste-to-Energy: The conversion of waste into energy, such as electricity or heat, through technologies like incineration or anaerobic digestion</a:t>
            </a:r>
          </a:p>
          <a:p>
            <a:r>
              <a:rPr lang="en-US" dirty="0"/>
              <a:t>E-waste Management: As technology use grows, so does the generation of electronic waste (e-waste). Proper collection, recycling, and disposal of e-waste can help recover valuable materials and prevent harmful substances from entering the environment.</a:t>
            </a:r>
          </a:p>
          <a:p>
            <a:endParaRPr lang="en-US" dirty="0"/>
          </a:p>
          <a:p>
            <a:r>
              <a:rPr lang="en-US" dirty="0"/>
              <a:t>Plastic Waste Management: The global concern about plastic pollution provides an opportunity to focus on innovative ways to manage and reduce plastic waste. </a:t>
            </a:r>
          </a:p>
          <a:p>
            <a:r>
              <a:rPr lang="en-US" dirty="0"/>
              <a:t>Waste Collection and Transport: Efficient waste collection and transportation systems are essential for proper waste management. </a:t>
            </a:r>
          </a:p>
          <a:p>
            <a:r>
              <a:rPr lang="en-US" dirty="0"/>
              <a:t>Landfill Management and Rehabilitation: Landfills require proper design, management</a:t>
            </a:r>
          </a:p>
          <a:p>
            <a:r>
              <a:rPr lang="en-US" dirty="0"/>
              <a:t>Public Awareness and Education: Raising public awareness about the importance of waste reduction</a:t>
            </a:r>
          </a:p>
          <a:p>
            <a:r>
              <a:rPr lang="en-US" dirty="0"/>
              <a:t>Green Jobs Creation: The waste management sector can create employment opportunities</a:t>
            </a:r>
          </a:p>
          <a:p>
            <a:r>
              <a:rPr lang="en-US" dirty="0"/>
              <a:t>Waste Collection Technology: Innovative technologies such as smart waste collection systems</a:t>
            </a:r>
          </a:p>
          <a:p>
            <a:r>
              <a:rPr lang="en-US" dirty="0"/>
              <a:t>Circular Economy Initiatives: Encouraging a circular economy approach involves minimizing waste by designing products for durability, </a:t>
            </a:r>
            <a:r>
              <a:rPr lang="en-US" dirty="0" err="1"/>
              <a:t>repairability</a:t>
            </a:r>
            <a:r>
              <a:rPr lang="en-US" dirty="0"/>
              <a:t>, and recyclability. Entrepreneurs and businesses can explore opportunities in sustainable product design and manufacturing.</a:t>
            </a:r>
          </a:p>
          <a:p>
            <a:endParaRPr lang="en-US" dirty="0"/>
          </a:p>
          <a:p>
            <a:r>
              <a:rPr lang="en-US" dirty="0"/>
              <a:t>Policy and Regulatory Consulting: Given the evolving waste management regulations and policies in Kenya, there's a need for consulting services that assist businesses and organizations in understanding and complying with these regulations.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691990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Waste Management Opportunities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3FC718-1182-4FF0-A6AE-F18888DCF9CD}" type="datetime1">
              <a:rPr lang="en-US" smtClean="0"/>
              <a:t>8/29/2023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E2EBCF-F17C-4955-BE06-30802F09A5B0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Plastic Waste Management: The global concern about plastic pollution provides an opportunity to focus on innovative ways to manage and reduce plastic waste. </a:t>
            </a:r>
          </a:p>
          <a:p>
            <a:r>
              <a:rPr lang="en-US" dirty="0"/>
              <a:t>Waste Collection and Transport: Efficient waste collection and transportation systems are essential for proper waste management. </a:t>
            </a:r>
          </a:p>
          <a:p>
            <a:r>
              <a:rPr lang="en-US" dirty="0"/>
              <a:t>Landfill Management and Rehabilitation: Landfills require proper design, management</a:t>
            </a:r>
          </a:p>
          <a:p>
            <a:r>
              <a:rPr lang="en-US" dirty="0"/>
              <a:t>Public Awareness and Education: Raising public awareness about the importance of waste reduction</a:t>
            </a:r>
          </a:p>
          <a:p>
            <a:r>
              <a:rPr lang="en-US" dirty="0"/>
              <a:t>Green Jobs Creation: The waste management sector can create employment opportunities</a:t>
            </a:r>
          </a:p>
          <a:p>
            <a:r>
              <a:rPr lang="en-US" dirty="0"/>
              <a:t>Waste Collection Technology: Innovative technologies such as smart waste collection systems</a:t>
            </a:r>
          </a:p>
          <a:p>
            <a:r>
              <a:rPr lang="en-US" dirty="0"/>
              <a:t>Circular Economy Initiatives: Encouraging a circular economy approach involves minimizing waste by designing products for durability, </a:t>
            </a:r>
            <a:r>
              <a:rPr lang="en-US" dirty="0" err="1"/>
              <a:t>repairability</a:t>
            </a:r>
            <a:r>
              <a:rPr lang="en-US" dirty="0"/>
              <a:t>, and recyclability. Entrepreneurs and businesses can explore opportunities in sustainable product design and manufacturing.</a:t>
            </a:r>
          </a:p>
          <a:p>
            <a:endParaRPr lang="en-US" dirty="0"/>
          </a:p>
          <a:p>
            <a:r>
              <a:rPr lang="en-US" dirty="0"/>
              <a:t>Policy and Regulatory Consulting: Given the evolving waste management regulations and policies in Kenya, there's a need for consulting services that assist businesses and organizations in understanding and complying with these regulations.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718874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Waste Management Opportunities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3FC718-1182-4FF0-A6AE-F18888DCF9CD}" type="datetime1">
              <a:rPr lang="en-US" smtClean="0"/>
              <a:t>8/29/2023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E2EBCF-F17C-4955-BE06-30802F09A5B0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Public Awareness and Education: Raising public awareness about the importance of waste reduction</a:t>
            </a:r>
          </a:p>
          <a:p>
            <a:r>
              <a:rPr lang="en-US" dirty="0"/>
              <a:t>Green Jobs Creation: The waste management sector can create employment opportunities</a:t>
            </a:r>
          </a:p>
          <a:p>
            <a:r>
              <a:rPr lang="en-US" dirty="0"/>
              <a:t>Waste Collection Technology: Innovative technologies such as smart waste collection systems</a:t>
            </a:r>
          </a:p>
          <a:p>
            <a:r>
              <a:rPr lang="en-US" dirty="0"/>
              <a:t>Circular Economy Initiatives: Encouraging a circular economy approach involves minimizing waste by designing products for durability, </a:t>
            </a:r>
            <a:r>
              <a:rPr lang="en-US" dirty="0" err="1"/>
              <a:t>repairability</a:t>
            </a:r>
            <a:r>
              <a:rPr lang="en-US" dirty="0"/>
              <a:t>, and recyclability. Entrepreneurs and businesses can explore opportunities in sustainable product design and manufacturing.</a:t>
            </a:r>
          </a:p>
          <a:p>
            <a:endParaRPr lang="en-US" dirty="0"/>
          </a:p>
          <a:p>
            <a:r>
              <a:rPr lang="en-US" dirty="0"/>
              <a:t>Policy and Regulatory Consulting: Given the evolving waste management regulations and policies in Kenya, there's a need for consulting services that assist businesses and organizations in understanding and complying with these regulations.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395880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Waste Management Opportunities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3FC718-1182-4FF0-A6AE-F18888DCF9CD}" type="datetime1">
              <a:rPr lang="en-US" smtClean="0"/>
              <a:t>8/29/2023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E2EBCF-F17C-4955-BE06-30802F09A5B0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Circular Economy Initiatives: Encouraging a circular economy approach involves minimizing waste by designing products for durability, </a:t>
            </a:r>
            <a:r>
              <a:rPr lang="en-US" dirty="0" err="1"/>
              <a:t>repairability</a:t>
            </a:r>
            <a:r>
              <a:rPr lang="en-US" dirty="0"/>
              <a:t>, and recyclability.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600239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276600" y="5257800"/>
            <a:ext cx="3276600" cy="838200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charset="0"/>
              <a:buNone/>
              <a:defRPr/>
            </a:pPr>
            <a:r>
              <a:rPr lang="en-US" b="1" dirty="0">
                <a:solidFill>
                  <a:schemeClr val="accent5"/>
                </a:solidFill>
                <a:latin typeface="Rockwell" pitchFamily="18" charset="0"/>
              </a:rPr>
              <a:t>THANK YOU</a:t>
            </a:r>
            <a:endParaRPr lang="en-US" b="1" dirty="0">
              <a:latin typeface="Rockwell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B2EE7B-00E2-449D-9F2F-841BF4A1FB14}" type="datetime1">
              <a:rPr lang="en-US" smtClean="0"/>
              <a:t>8/29/2023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E2EBCF-F17C-4955-BE06-30802F09A5B0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914401" y="152400"/>
            <a:ext cx="8077200" cy="6400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b="1" u="sng" dirty="0">
                <a:latin typeface="Rockwell" pitchFamily="18" charset="0"/>
              </a:rPr>
              <a:t>Evolution of the Waste management Kenya</a:t>
            </a:r>
            <a:endParaRPr lang="en-US" dirty="0">
              <a:latin typeface="Rockwell" pitchFamily="18" charset="0"/>
            </a:endParaRPr>
          </a:p>
          <a:p>
            <a:pPr marL="400050" lvl="1" indent="0">
              <a:buNone/>
            </a:pPr>
            <a:r>
              <a:rPr lang="en-US" sz="2000" b="1" dirty="0">
                <a:latin typeface="Rockwell" pitchFamily="18" charset="0"/>
              </a:rPr>
              <a:t>Waste Management Policies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sz="2000" dirty="0">
                <a:latin typeface="Rockwell" pitchFamily="18" charset="0"/>
              </a:rPr>
              <a:t>Environmental Management and Coordination Act 1999   prescribes management of hazardous waste in Kenya.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sz="2000" dirty="0">
                <a:latin typeface="Rockwell" pitchFamily="18" charset="0"/>
              </a:rPr>
              <a:t>EMC(Waste management) Regulations 2006 which defines the responsibilities  of waste generators, collectors, transporters and standards for disposal facilities.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sz="2000" dirty="0">
                <a:latin typeface="Rockwell" pitchFamily="18" charset="0"/>
              </a:rPr>
              <a:t>National Solid Waste Management Strategy 2015 zero waste principle and minimum requirements  for disposal sites.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sz="2000" dirty="0">
                <a:latin typeface="Rockwell" pitchFamily="18" charset="0"/>
              </a:rPr>
              <a:t>National Sustainable waste Management Policy 2021 enshrining Circular Economy Initiatives: 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sz="2000" dirty="0">
                <a:latin typeface="Rockwell" pitchFamily="18" charset="0"/>
              </a:rPr>
              <a:t>Sustainable Waste Management Act 2022  which provides for Circular initiatives in waste management.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sz="2000" dirty="0">
                <a:latin typeface="Rockwell" pitchFamily="18" charset="0"/>
              </a:rPr>
              <a:t>The concept of a circular economy, where materials are recycled, reused, and repurposed to minimize waste generation. This involves supporting recycling industries and encouraging product design for easy recyclability.</a:t>
            </a:r>
          </a:p>
          <a:p>
            <a:pPr marL="914400" lvl="1" indent="-514350">
              <a:buFont typeface="+mj-lt"/>
              <a:buAutoNum type="romanLcPeriod"/>
            </a:pPr>
            <a:endParaRPr lang="en-US" sz="2000" dirty="0">
              <a:latin typeface="Rockwell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45CA6C-B84A-4010-92DD-7B3701A311B0}" type="datetime1">
              <a:rPr lang="en-US" smtClean="0"/>
              <a:t>8/29/2023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E2EBCF-F17C-4955-BE06-30802F09A5B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135978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914401" y="152400"/>
            <a:ext cx="8077200" cy="6400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b="1" u="sng" dirty="0">
                <a:latin typeface="Rockwell" pitchFamily="18" charset="0"/>
              </a:rPr>
              <a:t>ROLE OF NEMA</a:t>
            </a:r>
          </a:p>
          <a:p>
            <a:pPr marL="0" indent="0">
              <a:buNone/>
            </a:pPr>
            <a:r>
              <a:rPr lang="en-US" sz="2400" b="1" dirty="0">
                <a:latin typeface="Rockwell" pitchFamily="18" charset="0"/>
              </a:rPr>
              <a:t>Regulation Development:   </a:t>
            </a:r>
            <a:r>
              <a:rPr lang="en-US" sz="2400" dirty="0">
                <a:latin typeface="Rockwell" pitchFamily="18" charset="0"/>
              </a:rPr>
              <a:t>regulations, and guidelines on waste management, setting standards   </a:t>
            </a:r>
          </a:p>
          <a:p>
            <a:pPr marL="0" indent="0">
              <a:buNone/>
            </a:pPr>
            <a:r>
              <a:rPr lang="en-US" sz="2400" b="1" dirty="0">
                <a:latin typeface="Rockwell" pitchFamily="18" charset="0"/>
              </a:rPr>
              <a:t>Issuing Permits and Licenses</a:t>
            </a:r>
            <a:r>
              <a:rPr lang="en-US" sz="2400" dirty="0">
                <a:latin typeface="Rockwell" pitchFamily="18" charset="0"/>
              </a:rPr>
              <a:t>:  issue permits and licenses to waste management facilities</a:t>
            </a:r>
          </a:p>
          <a:p>
            <a:pPr marL="0" indent="0">
              <a:buNone/>
            </a:pPr>
            <a:r>
              <a:rPr lang="en-US" sz="2400" b="1" dirty="0">
                <a:latin typeface="Rockwell" pitchFamily="18" charset="0"/>
              </a:rPr>
              <a:t>Monitoring and Enforcement: M</a:t>
            </a:r>
            <a:r>
              <a:rPr lang="en-US" sz="2400" dirty="0">
                <a:latin typeface="Rockwell" pitchFamily="18" charset="0"/>
              </a:rPr>
              <a:t>onitoring waste management activities to ensure compliance.  </a:t>
            </a:r>
          </a:p>
          <a:p>
            <a:pPr marL="0" indent="0">
              <a:buNone/>
            </a:pPr>
            <a:r>
              <a:rPr lang="en-US" sz="2400" b="1" dirty="0">
                <a:latin typeface="Rockwell" pitchFamily="18" charset="0"/>
              </a:rPr>
              <a:t>Enforcement actions</a:t>
            </a:r>
            <a:r>
              <a:rPr lang="en-US" sz="2400" dirty="0">
                <a:latin typeface="Rockwell" pitchFamily="18" charset="0"/>
              </a:rPr>
              <a:t>: such as issuing fines or shutting down non-compliant operations.</a:t>
            </a:r>
          </a:p>
          <a:p>
            <a:pPr marL="0" indent="0">
              <a:buNone/>
            </a:pPr>
            <a:r>
              <a:rPr lang="en-US" sz="2400" b="1" dirty="0">
                <a:latin typeface="Rockwell" pitchFamily="18" charset="0"/>
              </a:rPr>
              <a:t>Public Awareness and Education</a:t>
            </a:r>
            <a:r>
              <a:rPr lang="en-US" sz="2400" dirty="0">
                <a:latin typeface="Rockwell" pitchFamily="18" charset="0"/>
              </a:rPr>
              <a:t>:  raising public awareness about proper waste management practices. </a:t>
            </a:r>
          </a:p>
          <a:p>
            <a:pPr marL="0" indent="0">
              <a:buNone/>
            </a:pPr>
            <a:r>
              <a:rPr lang="en-US" sz="2400" b="1" dirty="0">
                <a:latin typeface="Rockwell" pitchFamily="18" charset="0"/>
              </a:rPr>
              <a:t>Promoting Recycling and Sustainable Practice </a:t>
            </a:r>
            <a:r>
              <a:rPr lang="en-US" sz="2400" dirty="0">
                <a:latin typeface="Rockwell" pitchFamily="18" charset="0"/>
              </a:rPr>
              <a:t>adoption of sustainable waste management practices. </a:t>
            </a:r>
          </a:p>
          <a:p>
            <a:pPr marL="0" indent="0">
              <a:buNone/>
            </a:pPr>
            <a:r>
              <a:rPr lang="en-US" sz="2400" dirty="0">
                <a:latin typeface="Rockwell" pitchFamily="18" charset="0"/>
              </a:rPr>
              <a:t>Waste Minimization and Hazardous Waste Management:</a:t>
            </a:r>
          </a:p>
          <a:p>
            <a:pPr marL="0" indent="0">
              <a:buNone/>
            </a:pPr>
            <a:endParaRPr lang="en-US" sz="2400" dirty="0">
              <a:latin typeface="Rockwell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45CA6C-B84A-4010-92DD-7B3701A311B0}" type="datetime1">
              <a:rPr lang="en-US" smtClean="0"/>
              <a:t>8/29/2023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E2EBCF-F17C-4955-BE06-30802F09A5B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643904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914401" y="152400"/>
            <a:ext cx="8077200" cy="6400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b="1" u="sng" dirty="0">
                <a:latin typeface="Rockwell" pitchFamily="18" charset="0"/>
              </a:rPr>
              <a:t>ROLE OF NEMA</a:t>
            </a:r>
          </a:p>
          <a:p>
            <a:pPr marL="0" indent="0" algn="ctr">
              <a:buNone/>
            </a:pPr>
            <a:endParaRPr lang="en-US" sz="2400" b="1" u="sng" dirty="0">
              <a:latin typeface="Rockwell" pitchFamily="18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US" sz="2000" dirty="0">
                <a:latin typeface="Rockwell" pitchFamily="18" charset="0"/>
              </a:rPr>
              <a:t>The licensing of waste service providers in  the country to ensure effective waste management and environmental protection. 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>
                <a:latin typeface="Rockwell" pitchFamily="18" charset="0"/>
              </a:rPr>
              <a:t>This process involves regulatory, oversight and authorization to individuals or companies that engage in waste collection, transportation, recycling, disposal, and other related activities. 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>
                <a:latin typeface="Rockwell" pitchFamily="18" charset="0"/>
              </a:rPr>
              <a:t>The goal is to maintain high standards of waste management, minimize environmental pollution, and promote sustainable practices.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>
                <a:latin typeface="Rockwell" pitchFamily="18" charset="0"/>
              </a:rPr>
              <a:t>Application and Eligibility:  all Waste service providers must obtain licenses from NEMA.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>
                <a:latin typeface="Rockwell" pitchFamily="18" charset="0"/>
              </a:rPr>
              <a:t> Must submit a comprehensive application that outlines their proposed waste management activities. 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>
                <a:latin typeface="Rockwell" pitchFamily="18" charset="0"/>
              </a:rPr>
              <a:t>The application typically includes details about the type of waste to be managed, methods of collection and disposal, recycling strategies, and other relevant information.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45CA6C-B84A-4010-92DD-7B3701A311B0}" type="datetime1">
              <a:rPr lang="en-US" smtClean="0"/>
              <a:t>8/29/2023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E2EBCF-F17C-4955-BE06-30802F09A5B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528901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142999" y="152400"/>
            <a:ext cx="7848601" cy="6400800"/>
          </a:xfrm>
        </p:spPr>
        <p:txBody>
          <a:bodyPr/>
          <a:lstStyle/>
          <a:p>
            <a:pPr marL="0" indent="0">
              <a:buNone/>
            </a:pPr>
            <a:endParaRPr lang="en-US" sz="2400" dirty="0">
              <a:latin typeface="Rockwell" pitchFamily="18" charset="0"/>
            </a:endParaRPr>
          </a:p>
          <a:p>
            <a:pPr marL="0" indent="0" algn="ctr">
              <a:buNone/>
            </a:pPr>
            <a:r>
              <a:rPr lang="en-US" sz="2400" dirty="0">
                <a:latin typeface="Rockwell" pitchFamily="18" charset="0"/>
              </a:rPr>
              <a:t>Ban on Plastic Bags</a:t>
            </a:r>
          </a:p>
          <a:p>
            <a:pPr marL="0" indent="0">
              <a:buNone/>
            </a:pPr>
            <a:endParaRPr lang="en-US" sz="2400" dirty="0">
              <a:latin typeface="Rockwell" pitchFamily="18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US" sz="2400" dirty="0">
                <a:latin typeface="Rockwell" pitchFamily="18" charset="0"/>
              </a:rPr>
              <a:t>Ban on plastic bags used for both commercial and household packaging 2017.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400" dirty="0">
                <a:latin typeface="Rockwell" pitchFamily="18" charset="0"/>
              </a:rPr>
              <a:t>The clearance of primary industrial plastic packaging requires the manufacturers and users of Plastic packaging to put in place takeback schemes.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400" dirty="0">
                <a:latin typeface="Rockwell" pitchFamily="18" charset="0"/>
              </a:rPr>
              <a:t>The Ban on plastic bags, single use plastic in protected 2018.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400" dirty="0">
                <a:latin typeface="Rockwell" pitchFamily="18" charset="0"/>
              </a:rPr>
              <a:t>The PET and MoECCF worked on a </a:t>
            </a:r>
            <a:r>
              <a:rPr lang="en-US" sz="2400" dirty="0" err="1">
                <a:latin typeface="Rockwell" pitchFamily="18" charset="0"/>
              </a:rPr>
              <a:t>FoC</a:t>
            </a:r>
            <a:r>
              <a:rPr lang="en-US" sz="2400" dirty="0">
                <a:latin typeface="Rockwell" pitchFamily="18" charset="0"/>
              </a:rPr>
              <a:t> on management of PET waste and this saw the establishment of PETCO Kenya a producer Responsibility Organization to Manage PET products.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400" dirty="0">
                <a:latin typeface="Rockwell" pitchFamily="18" charset="0"/>
              </a:rPr>
              <a:t> </a:t>
            </a:r>
          </a:p>
          <a:p>
            <a:pPr marL="0" indent="0" algn="ctr">
              <a:buNone/>
            </a:pPr>
            <a:endParaRPr lang="en-US" dirty="0">
              <a:latin typeface="Rockwell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45CA6C-B84A-4010-92DD-7B3701A311B0}" type="datetime1">
              <a:rPr lang="en-US" smtClean="0"/>
              <a:t>8/29/2023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E2EBCF-F17C-4955-BE06-30802F09A5B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496921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914400" y="21771"/>
            <a:ext cx="8077200" cy="1219200"/>
          </a:xfrm>
        </p:spPr>
        <p:txBody>
          <a:bodyPr/>
          <a:lstStyle/>
          <a:p>
            <a:r>
              <a:rPr lang="en-US" sz="2400" b="1" dirty="0">
                <a:latin typeface="Rockwell" pitchFamily="18" charset="0"/>
              </a:rPr>
              <a:t>Ban on Plastic Bags.</a:t>
            </a:r>
            <a:endParaRPr lang="en-US" sz="1800" b="1" dirty="0">
              <a:latin typeface="Rockwell" pitchFamily="18" charset="0"/>
            </a:endParaRPr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990600" y="1219200"/>
            <a:ext cx="7848600" cy="5029200"/>
          </a:xfrm>
        </p:spPr>
        <p:txBody>
          <a:bodyPr/>
          <a:lstStyle/>
          <a:p>
            <a:pPr marL="457200" indent="-457200" algn="l">
              <a:buFont typeface="Wingdings" pitchFamily="2" charset="2"/>
              <a:buChar char="v"/>
            </a:pPr>
            <a:r>
              <a:rPr lang="en-US" sz="2400" dirty="0">
                <a:solidFill>
                  <a:schemeClr val="tx1"/>
                </a:solidFill>
                <a:latin typeface="Rockwell" pitchFamily="18" charset="0"/>
              </a:rPr>
              <a:t>The Bakers sector under negotiated compliance established extended producer responsibility scheme namely  Kenya Extended Producer Responsibility Organization(KEPRO).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en-US" sz="2400" dirty="0">
                <a:solidFill>
                  <a:schemeClr val="tx1"/>
                </a:solidFill>
                <a:latin typeface="Rockwell" pitchFamily="18" charset="0"/>
              </a:rPr>
              <a:t>KEPRO initial mandate was to execute EPR obligations on behalf of all bakers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en-US" sz="2400" dirty="0">
                <a:solidFill>
                  <a:schemeClr val="tx1"/>
                </a:solidFill>
                <a:latin typeface="Rockwell" pitchFamily="18" charset="0"/>
              </a:rPr>
              <a:t>KEPRO encountered great challenges due to free riding.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en-US" sz="2400" dirty="0">
                <a:solidFill>
                  <a:schemeClr val="tx1"/>
                </a:solidFill>
                <a:latin typeface="Rockwell" pitchFamily="18" charset="0"/>
              </a:rPr>
              <a:t>KEPRO expanded her scope to cover other plastic packaging for non hazardous products. 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en-US" sz="2400" dirty="0">
                <a:solidFill>
                  <a:schemeClr val="tx1"/>
                </a:solidFill>
                <a:latin typeface="Rockwell" pitchFamily="18" charset="0"/>
              </a:rPr>
              <a:t>The existence of KEPRO and PETCO without commensurate  regulatory framework resulted to a myriad of challenges.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609600" cy="365125"/>
          </a:xfrm>
        </p:spPr>
        <p:txBody>
          <a:bodyPr/>
          <a:lstStyle/>
          <a:p>
            <a:pPr>
              <a:defRPr/>
            </a:pPr>
            <a:fld id="{D9AE6D29-1DBD-4EA6-9DBB-BC52740EC049}" type="datetime1">
              <a:rPr lang="en-US" smtClean="0"/>
              <a:t>8/29/2023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439C78-6EDE-4DE0-AE70-AB24B111FA8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763476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914400" y="21771"/>
            <a:ext cx="8077200" cy="664029"/>
          </a:xfrm>
        </p:spPr>
        <p:txBody>
          <a:bodyPr/>
          <a:lstStyle/>
          <a:p>
            <a:r>
              <a:rPr lang="en-US" sz="2400" b="1" dirty="0">
                <a:latin typeface="Rockwell" pitchFamily="18" charset="0"/>
              </a:rPr>
              <a:t>Output of the Ban on Plastic Bags.</a:t>
            </a:r>
            <a:endParaRPr lang="en-US" sz="1800" b="1" dirty="0">
              <a:latin typeface="Rockwell" pitchFamily="18" charset="0"/>
            </a:endParaRPr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990600" y="762000"/>
            <a:ext cx="7848600" cy="5638800"/>
          </a:xfrm>
        </p:spPr>
        <p:txBody>
          <a:bodyPr/>
          <a:lstStyle/>
          <a:p>
            <a:pPr marL="457200" indent="-457200" algn="l">
              <a:buFont typeface="Wingdings" pitchFamily="2" charset="2"/>
              <a:buChar char="v"/>
            </a:pPr>
            <a:r>
              <a:rPr lang="en-US" sz="2400" dirty="0">
                <a:solidFill>
                  <a:schemeClr val="tx1"/>
                </a:solidFill>
                <a:latin typeface="Rockwell" pitchFamily="18" charset="0"/>
              </a:rPr>
              <a:t>The ban necessitated the establishment of EPR schemes.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en-US" sz="2400" dirty="0">
                <a:solidFill>
                  <a:schemeClr val="tx1"/>
                </a:solidFill>
                <a:latin typeface="Rockwell" pitchFamily="18" charset="0"/>
              </a:rPr>
              <a:t>This led to formation of KEPRO for bread packaging in 2019.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en-US" sz="2400" dirty="0">
                <a:solidFill>
                  <a:schemeClr val="tx1"/>
                </a:solidFill>
                <a:latin typeface="Rockwell" pitchFamily="18" charset="0"/>
              </a:rPr>
              <a:t>The need for legal framework on mandatory EPR.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en-US" sz="2400" dirty="0">
                <a:solidFill>
                  <a:schemeClr val="tx1"/>
                </a:solidFill>
                <a:latin typeface="Rockwell" pitchFamily="18" charset="0"/>
              </a:rPr>
              <a:t>Development of National Sustainable waste Management policy 2021.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en-US" sz="2400" dirty="0">
                <a:solidFill>
                  <a:schemeClr val="tx1"/>
                </a:solidFill>
                <a:latin typeface="Rockwell" pitchFamily="18" charset="0"/>
              </a:rPr>
              <a:t>The Sustainable Waste Management Act 2022.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en-US" sz="2400" dirty="0">
                <a:solidFill>
                  <a:schemeClr val="tx1"/>
                </a:solidFill>
                <a:latin typeface="Rockwell" pitchFamily="18" charset="0"/>
              </a:rPr>
              <a:t>Development of EPR regulations( still in draft awaiting gazetment) to provide for mandatory EPR schemes.</a:t>
            </a:r>
          </a:p>
          <a:p>
            <a:pPr lvl="1" algn="l"/>
            <a:r>
              <a:rPr lang="en-US" sz="2000" dirty="0">
                <a:solidFill>
                  <a:schemeClr val="tx1"/>
                </a:solidFill>
                <a:latin typeface="Rockwell" pitchFamily="18" charset="0"/>
              </a:rPr>
              <a:t> EPR schemes including KEHAPRO(for hazardous products), EPROK(Electrical and Electronic Equipment), PAKPRO (for packaging for non hazardous products).</a:t>
            </a:r>
          </a:p>
          <a:p>
            <a:pPr marL="457200" indent="-457200" algn="l">
              <a:buFont typeface="Wingdings" pitchFamily="2" charset="2"/>
              <a:buChar char="v"/>
            </a:pPr>
            <a:endParaRPr lang="en-US" sz="2400" dirty="0">
              <a:solidFill>
                <a:schemeClr val="tx1"/>
              </a:solidFill>
              <a:latin typeface="Rockwell" pitchFamily="18" charset="0"/>
            </a:endParaRPr>
          </a:p>
          <a:p>
            <a:pPr marL="457200" indent="-457200" algn="l">
              <a:buFont typeface="Wingdings" pitchFamily="2" charset="2"/>
              <a:buChar char="v"/>
            </a:pPr>
            <a:endParaRPr lang="en-US" sz="2400" dirty="0">
              <a:solidFill>
                <a:schemeClr val="tx1"/>
              </a:solidFill>
              <a:latin typeface="Rockwell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AE6D29-1DBD-4EA6-9DBB-BC52740EC049}" type="datetime1">
              <a:rPr lang="en-US" smtClean="0"/>
              <a:t>8/29/2023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439C78-6EDE-4DE0-AE70-AB24B111FA80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776825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142999" y="152399"/>
            <a:ext cx="7848601" cy="6569075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>
                <a:latin typeface="Rockwell" pitchFamily="18" charset="0"/>
              </a:rPr>
              <a:t>FoC 2018</a:t>
            </a:r>
          </a:p>
          <a:p>
            <a:pPr marL="0" indent="0">
              <a:buNone/>
            </a:pPr>
            <a:r>
              <a:rPr lang="en-US" sz="2400" dirty="0">
                <a:latin typeface="Rockwell" pitchFamily="18" charset="0"/>
              </a:rPr>
              <a:t>The FoC which was signed on 17th May 2018 for a period of three years. </a:t>
            </a:r>
          </a:p>
          <a:p>
            <a:pPr marL="0" indent="0">
              <a:buNone/>
            </a:pPr>
            <a:r>
              <a:rPr lang="en-US" sz="2400" dirty="0">
                <a:latin typeface="Rockwell" pitchFamily="18" charset="0"/>
              </a:rPr>
              <a:t>The responsibility of the private sector under the FoC includes -  Manufacturer’s responsibility on  PET post-consumer waste in the Kenya environment :-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400" dirty="0">
                <a:latin typeface="Rockwell" pitchFamily="18" charset="0"/>
              </a:rPr>
              <a:t>Establish and implement the agreed Take Back and Extended Producer Responsibility schemes for PET Bottles- PETCO Kenya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400" dirty="0">
                <a:latin typeface="Rockwell" pitchFamily="18" charset="0"/>
              </a:rPr>
              <a:t>Undertake clean-up activities on PET waste Bottles before the schemes are fully implemented in partnership with the ME&amp;F and relevant agencies.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400" dirty="0">
                <a:latin typeface="Rockwell" pitchFamily="18" charset="0"/>
              </a:rPr>
              <a:t>Conduct awareness campaigns to support the established schemes’ implementation, re-cycling, and up-cycling.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400" dirty="0">
                <a:latin typeface="Rockwell" pitchFamily="18" charset="0"/>
              </a:rPr>
              <a:t>Support research  to be undertaken under this Framework of Cooperation.</a:t>
            </a:r>
          </a:p>
          <a:p>
            <a:pPr marL="0" indent="0" algn="ctr">
              <a:buNone/>
            </a:pPr>
            <a:endParaRPr lang="en-US" dirty="0">
              <a:latin typeface="Rockwell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45CA6C-B84A-4010-92DD-7B3701A311B0}" type="datetime1">
              <a:rPr lang="en-US" smtClean="0"/>
              <a:t>8/29/2023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E2EBCF-F17C-4955-BE06-30802F09A5B0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269458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149" y="838200"/>
            <a:ext cx="7163651" cy="5105400"/>
          </a:xfrm>
          <a:prstGeom prst="rect">
            <a:avLst/>
          </a:prstGeom>
        </p:spPr>
      </p:pic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5943599"/>
          </a:xfrm>
        </p:spPr>
        <p:txBody>
          <a:bodyPr/>
          <a:lstStyle/>
          <a:p>
            <a:pPr algn="l"/>
            <a:endParaRPr lang="en-US" sz="2400" dirty="0">
              <a:solidFill>
                <a:schemeClr val="tx1"/>
              </a:solidFill>
              <a:latin typeface="Rockwell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AE6D29-1DBD-4EA6-9DBB-BC52740EC049}" type="datetime1">
              <a:rPr lang="en-US" smtClean="0"/>
              <a:t>8/29/2023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439C78-6EDE-4DE0-AE70-AB24B111FA80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112807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NEMA 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NEMA PRESENTATION</Template>
  <TotalTime>2718</TotalTime>
  <Words>1559</Words>
  <Application>Microsoft Office PowerPoint</Application>
  <PresentationFormat>On-screen Show (4:3)</PresentationFormat>
  <Paragraphs>155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Rockwell</vt:lpstr>
      <vt:lpstr>Wingdings</vt:lpstr>
      <vt:lpstr>NEMA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Ban on Plastic Bags.</vt:lpstr>
      <vt:lpstr>Output of the Ban on Plastic Bags.</vt:lpstr>
      <vt:lpstr>PowerPoint Presentation</vt:lpstr>
      <vt:lpstr>PowerPoint Presentation</vt:lpstr>
      <vt:lpstr>Waste Management Opportunities</vt:lpstr>
      <vt:lpstr>Waste Management Opportunities</vt:lpstr>
      <vt:lpstr>Waste Management Opportunities</vt:lpstr>
      <vt:lpstr>Waste Management Opportunities</vt:lpstr>
      <vt:lpstr>Waste Management Opportunities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ENVIRONMENT MANAGEMENT AUTHORITY</dc:title>
  <dc:creator>JMakau</dc:creator>
  <cp:lastModifiedBy>hp</cp:lastModifiedBy>
  <cp:revision>99</cp:revision>
  <dcterms:created xsi:type="dcterms:W3CDTF">2015-01-14T06:32:31Z</dcterms:created>
  <dcterms:modified xsi:type="dcterms:W3CDTF">2023-08-29T07:36:18Z</dcterms:modified>
</cp:coreProperties>
</file>