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2" r:id="rId1"/>
  </p:sldMasterIdLst>
  <p:notesMasterIdLst>
    <p:notesMasterId r:id="rId21"/>
  </p:notesMasterIdLst>
  <p:sldIdLst>
    <p:sldId id="488" r:id="rId2"/>
    <p:sldId id="434" r:id="rId3"/>
    <p:sldId id="436" r:id="rId4"/>
    <p:sldId id="512" r:id="rId5"/>
    <p:sldId id="513" r:id="rId6"/>
    <p:sldId id="514" r:id="rId7"/>
    <p:sldId id="515" r:id="rId8"/>
    <p:sldId id="524" r:id="rId9"/>
    <p:sldId id="525" r:id="rId10"/>
    <p:sldId id="517" r:id="rId11"/>
    <p:sldId id="438" r:id="rId12"/>
    <p:sldId id="518" r:id="rId13"/>
    <p:sldId id="519" r:id="rId14"/>
    <p:sldId id="520" r:id="rId15"/>
    <p:sldId id="522" r:id="rId16"/>
    <p:sldId id="521" r:id="rId17"/>
    <p:sldId id="523" r:id="rId18"/>
    <p:sldId id="315" r:id="rId19"/>
    <p:sldId id="511" r:id="rId20"/>
  </p:sldIdLst>
  <p:sldSz cx="12192000" cy="6858000"/>
  <p:notesSz cx="7010400" cy="92964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24" autoAdjust="0"/>
  </p:normalViewPr>
  <p:slideViewPr>
    <p:cSldViewPr showGuides="1">
      <p:cViewPr varScale="1">
        <p:scale>
          <a:sx n="85" d="100"/>
          <a:sy n="85" d="100"/>
        </p:scale>
        <p:origin x="562" y="5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038475" cy="465138"/>
          </a:xfrm>
          <a:prstGeom prst="rect">
            <a:avLst/>
          </a:prstGeom>
          <a:noFill/>
          <a:ln w="9525">
            <a:noFill/>
            <a:miter lim="800000"/>
          </a:ln>
          <a:effectLst/>
        </p:spPr>
        <p:txBody>
          <a:bodyPr vert="horz" wrap="square" lIns="93177" tIns="46589" rIns="93177" bIns="46589" numCol="1" anchor="t" anchorCtr="0" compatLnSpc="1"/>
          <a:lstStyle>
            <a:lvl1pPr defTabSz="932180" eaLnBrk="1" hangingPunct="1">
              <a:defRPr sz="1200" smtClean="0">
                <a:latin typeface="Arial" panose="020B0604020202020204" pitchFamily="34" charset="0"/>
              </a:defRPr>
            </a:lvl1pPr>
          </a:lstStyle>
          <a:p>
            <a:pPr marL="0" marR="0" lvl="0" indent="0" algn="l" defTabSz="93218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6803" name="Rectangle 3"/>
          <p:cNvSpPr>
            <a:spLocks noGrp="1" noChangeArrowheads="1"/>
          </p:cNvSpPr>
          <p:nvPr>
            <p:ph type="dt" idx="1"/>
          </p:nvPr>
        </p:nvSpPr>
        <p:spPr bwMode="auto">
          <a:xfrm>
            <a:off x="3970338" y="0"/>
            <a:ext cx="3038475" cy="465138"/>
          </a:xfrm>
          <a:prstGeom prst="rect">
            <a:avLst/>
          </a:prstGeom>
          <a:noFill/>
          <a:ln w="9525">
            <a:noFill/>
            <a:miter lim="800000"/>
          </a:ln>
          <a:effectLst/>
        </p:spPr>
        <p:txBody>
          <a:bodyPr vert="horz" wrap="square" lIns="93177" tIns="46589" rIns="93177" bIns="46589" numCol="1" anchor="t" anchorCtr="0" compatLnSpc="1"/>
          <a:lstStyle>
            <a:lvl1pPr algn="r" defTabSz="932180" eaLnBrk="1" hangingPunct="1">
              <a:defRPr sz="1200" smtClean="0">
                <a:latin typeface="Arial" panose="020B0604020202020204" pitchFamily="34" charset="0"/>
              </a:defRPr>
            </a:lvl1pPr>
          </a:lstStyle>
          <a:p>
            <a:pPr marL="0" marR="0" lvl="0" indent="0" algn="r" defTabSz="93218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6" name="Rectangle 4"/>
          <p:cNvSpPr>
            <a:spLocks noGrp="1" noRot="1" noChangeAspect="1" noTextEdit="1"/>
          </p:cNvSpPr>
          <p:nvPr>
            <p:ph type="sldImg" idx="2"/>
          </p:nvPr>
        </p:nvSpPr>
        <p:spPr>
          <a:xfrm>
            <a:off x="406400" y="696913"/>
            <a:ext cx="6197600" cy="3486150"/>
          </a:xfrm>
          <a:prstGeom prst="rect">
            <a:avLst/>
          </a:prstGeom>
          <a:noFill/>
          <a:ln w="9525" cap="flat" cmpd="sng">
            <a:solidFill>
              <a:srgbClr val="000000"/>
            </a:solidFill>
            <a:prstDash val="solid"/>
            <a:miter/>
            <a:headEnd type="none" w="med" len="med"/>
            <a:tailEnd type="none" w="med" len="med"/>
          </a:ln>
        </p:spPr>
      </p:sp>
      <p:sp>
        <p:nvSpPr>
          <p:cNvPr id="76805" name="Rectangle 5"/>
          <p:cNvSpPr>
            <a:spLocks noGrp="1" noChangeArrowheads="1"/>
          </p:cNvSpPr>
          <p:nvPr>
            <p:ph type="body" sz="quarter" idx="3"/>
          </p:nvPr>
        </p:nvSpPr>
        <p:spPr bwMode="auto">
          <a:xfrm>
            <a:off x="701675" y="4416425"/>
            <a:ext cx="5607050" cy="4183063"/>
          </a:xfrm>
          <a:prstGeom prst="rect">
            <a:avLst/>
          </a:prstGeom>
          <a:noFill/>
          <a:ln w="9525">
            <a:noFill/>
            <a:miter lim="800000"/>
          </a:ln>
          <a:effectLst/>
        </p:spPr>
        <p:txBody>
          <a:bodyPr vert="horz" wrap="square" lIns="93177" tIns="46589" rIns="93177" bIns="46589"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p>
        </p:txBody>
      </p:sp>
      <p:sp>
        <p:nvSpPr>
          <p:cNvPr id="76806" name="Rectangle 6"/>
          <p:cNvSpPr>
            <a:spLocks noGrp="1" noChangeArrowheads="1"/>
          </p:cNvSpPr>
          <p:nvPr>
            <p:ph type="ftr" sz="quarter" idx="4"/>
          </p:nvPr>
        </p:nvSpPr>
        <p:spPr bwMode="auto">
          <a:xfrm>
            <a:off x="0" y="8829675"/>
            <a:ext cx="3038475" cy="465138"/>
          </a:xfrm>
          <a:prstGeom prst="rect">
            <a:avLst/>
          </a:prstGeom>
          <a:noFill/>
          <a:ln w="9525">
            <a:noFill/>
            <a:miter lim="800000"/>
          </a:ln>
          <a:effectLst/>
        </p:spPr>
        <p:txBody>
          <a:bodyPr vert="horz" wrap="square" lIns="93177" tIns="46589" rIns="93177" bIns="46589" numCol="1" anchor="b" anchorCtr="0" compatLnSpc="1"/>
          <a:lstStyle>
            <a:lvl1pPr defTabSz="932180" eaLnBrk="1" hangingPunct="1">
              <a:defRPr sz="1200" smtClean="0">
                <a:latin typeface="Arial" panose="020B0604020202020204" pitchFamily="34" charset="0"/>
              </a:defRPr>
            </a:lvl1pPr>
          </a:lstStyle>
          <a:p>
            <a:pPr marL="0" marR="0" lvl="0" indent="0" algn="l" defTabSz="93218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6807" name="Rectangle 7"/>
          <p:cNvSpPr>
            <a:spLocks noGrp="1" noChangeArrowheads="1"/>
          </p:cNvSpPr>
          <p:nvPr>
            <p:ph type="sldNum" sz="quarter" idx="5"/>
          </p:nvPr>
        </p:nvSpPr>
        <p:spPr bwMode="auto">
          <a:xfrm>
            <a:off x="3970338" y="8829675"/>
            <a:ext cx="3038475" cy="465138"/>
          </a:xfrm>
          <a:prstGeom prst="rect">
            <a:avLst/>
          </a:prstGeom>
          <a:noFill/>
          <a:ln w="9525">
            <a:noFill/>
            <a:miter lim="800000"/>
          </a:ln>
          <a:effectLst/>
        </p:spPr>
        <p:txBody>
          <a:bodyPr vert="horz" wrap="square" lIns="93177" tIns="46589" rIns="93177" bIns="46589" numCol="1" anchor="b" anchorCtr="0" compatLnSpc="1"/>
          <a:lstStyle>
            <a:lvl1pPr algn="r" defTabSz="932180" eaLnBrk="1" hangingPunct="1">
              <a:defRPr sz="1200"/>
            </a:lvl1pPr>
          </a:lstStyle>
          <a:p>
            <a:pPr marL="0" marR="0" lvl="0" indent="0" algn="r" defTabSz="932180" rtl="0" eaLnBrk="1" fontAlgn="base" latinLnBrk="0" hangingPunct="1">
              <a:lnSpc>
                <a:spcPct val="100000"/>
              </a:lnSpc>
              <a:spcBef>
                <a:spcPct val="0"/>
              </a:spcBef>
              <a:spcAft>
                <a:spcPct val="0"/>
              </a:spcAft>
              <a:buClrTx/>
              <a:buSzTx/>
              <a:buFontTx/>
              <a:buNone/>
              <a:defRPr/>
            </a:pPr>
            <a:fld id="{9C62AE60-F190-45D1-9CEF-8A9A00FED47D}" type="slidenum">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2363817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Intergovernmental_body"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Attribution_of_recent_climate_change" TargetMode="External"/><Relationship Id="rId5" Type="http://schemas.openxmlformats.org/officeDocument/2006/relationships/hyperlink" Target="https://en.wikipedia.org/wiki/Climate_change" TargetMode="External"/><Relationship Id="rId4" Type="http://schemas.openxmlformats.org/officeDocument/2006/relationships/hyperlink" Target="https://en.wikipedia.org/wiki/United_Nation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p:cNvSpPr>
          <p:nvPr>
            <p:ph type="sldNum" sz="quarter"/>
          </p:nvPr>
        </p:nvSpPr>
        <p:spPr>
          <a:xfrm>
            <a:off x="3970338" y="8829675"/>
            <a:ext cx="3038475" cy="465138"/>
          </a:xfrm>
          <a:prstGeom prst="rect">
            <a:avLst/>
          </a:prstGeom>
          <a:noFill/>
          <a:ln w="9525">
            <a:noFill/>
          </a:ln>
        </p:spPr>
        <p:txBody>
          <a:bodyPr lIns="93177" tIns="46589" rIns="93177" bIns="46589" anchor="b" anchorCtr="0"/>
          <a:lstStyle/>
          <a:p>
            <a:pPr lvl="0" algn="r" defTabSz="932180" eaLnBrk="1" hangingPunct="1"/>
            <a:fld id="{9A0DB2DC-4C9A-4742-B13C-FB6460FD3503}" type="slidenum">
              <a:rPr lang="en-US" altLang="en-US" sz="1200" dirty="0"/>
              <a:t>1</a:t>
            </a:fld>
            <a:endParaRPr lang="en-US" altLang="en-US" sz="1200" dirty="0"/>
          </a:p>
        </p:txBody>
      </p:sp>
      <p:sp>
        <p:nvSpPr>
          <p:cNvPr id="5123" name="Rectangle 2"/>
          <p:cNvSpPr>
            <a:spLocks noGrp="1" noRot="1" noChangeAspect="1" noTextEdit="1"/>
          </p:cNvSpPr>
          <p:nvPr>
            <p:ph type="sldImg"/>
          </p:nvPr>
        </p:nvSpPr>
        <p:spPr>
          <a:xfrm>
            <a:off x="406400" y="696913"/>
            <a:ext cx="6197600" cy="3486150"/>
          </a:xfrm>
          <a:ln/>
        </p:spPr>
      </p:sp>
      <p:sp>
        <p:nvSpPr>
          <p:cNvPr id="5124" name="Rectangle 3"/>
          <p:cNvSpPr>
            <a:spLocks noGrp="1"/>
          </p:cNvSpPr>
          <p:nvPr>
            <p:ph type="body" idx="1"/>
          </p:nvPr>
        </p:nvSpPr>
        <p:spPr>
          <a:ln/>
        </p:spPr>
        <p:txBody>
          <a:bodyPr wrap="square" lIns="93177" tIns="46589" rIns="93177" bIns="46589" anchor="t" anchorCtr="0"/>
          <a:lstStyle/>
          <a:p>
            <a:pPr lvl="0" eaLnBrk="1" hangingPunct="1"/>
            <a:endParaRPr lang="" altLang="en-US" dirty="0"/>
          </a:p>
        </p:txBody>
      </p:sp>
    </p:spTree>
    <p:extLst>
      <p:ext uri="{BB962C8B-B14F-4D97-AF65-F5344CB8AC3E}">
        <p14:creationId xmlns:p14="http://schemas.microsoft.com/office/powerpoint/2010/main" val="2894262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3</a:t>
            </a:fld>
            <a:endParaRPr lang="en-US" altLang="en-US" dirty="0"/>
          </a:p>
        </p:txBody>
      </p:sp>
      <p:sp>
        <p:nvSpPr>
          <p:cNvPr id="15363" name="Rectangle 7"/>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3</a:t>
            </a:fld>
            <a:endParaRPr lang="en-US" altLang="en-US" dirty="0"/>
          </a:p>
        </p:txBody>
      </p:sp>
      <p:sp>
        <p:nvSpPr>
          <p:cNvPr id="15364" name="Rectangle 2"/>
          <p:cNvSpPr>
            <a:spLocks noGrp="1" noRot="1" noChangeAspect="1" noTextEdit="1"/>
          </p:cNvSpPr>
          <p:nvPr>
            <p:ph type="sldImg"/>
          </p:nvPr>
        </p:nvSpPr>
        <p:spPr>
          <a:xfrm>
            <a:off x="406400" y="696913"/>
            <a:ext cx="6197600" cy="3486150"/>
          </a:xfrm>
        </p:spPr>
      </p:sp>
      <p:sp>
        <p:nvSpPr>
          <p:cNvPr id="15365" name="Rectangle 3"/>
          <p:cNvSpPr>
            <a:spLocks noGrp="1"/>
          </p:cNvSpPr>
          <p:nvPr>
            <p:ph type="body" idx="1"/>
          </p:nvPr>
        </p:nvSpPr>
        <p:spPr/>
        <p:txBody>
          <a:bodyPr wrap="square" lIns="91440" tIns="45720" rIns="91440" bIns="45720" anchor="t" anchorCtr="0"/>
          <a:lstStyle/>
          <a:p>
            <a:pPr lvl="0" eaLnBrk="1" hangingPunct="1"/>
            <a:endParaRPr lang="en-GB" altLang="en-US" dirty="0"/>
          </a:p>
        </p:txBody>
      </p:sp>
    </p:spTree>
    <p:extLst>
      <p:ext uri="{BB962C8B-B14F-4D97-AF65-F5344CB8AC3E}">
        <p14:creationId xmlns:p14="http://schemas.microsoft.com/office/powerpoint/2010/main" val="2828228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4</a:t>
            </a:fld>
            <a:endParaRPr lang="en-US" altLang="en-US" dirty="0"/>
          </a:p>
        </p:txBody>
      </p:sp>
      <p:sp>
        <p:nvSpPr>
          <p:cNvPr id="15363" name="Rectangle 7"/>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4</a:t>
            </a:fld>
            <a:endParaRPr lang="en-US" altLang="en-US" dirty="0"/>
          </a:p>
        </p:txBody>
      </p:sp>
      <p:sp>
        <p:nvSpPr>
          <p:cNvPr id="15364" name="Rectangle 2"/>
          <p:cNvSpPr>
            <a:spLocks noGrp="1" noRot="1" noChangeAspect="1" noTextEdit="1"/>
          </p:cNvSpPr>
          <p:nvPr>
            <p:ph type="sldImg"/>
          </p:nvPr>
        </p:nvSpPr>
        <p:spPr>
          <a:xfrm>
            <a:off x="406400" y="696913"/>
            <a:ext cx="6197600" cy="3486150"/>
          </a:xfrm>
        </p:spPr>
      </p:sp>
      <p:sp>
        <p:nvSpPr>
          <p:cNvPr id="15365" name="Rectangle 3"/>
          <p:cNvSpPr>
            <a:spLocks noGrp="1"/>
          </p:cNvSpPr>
          <p:nvPr>
            <p:ph type="body" idx="1"/>
          </p:nvPr>
        </p:nvSpPr>
        <p:spPr/>
        <p:txBody>
          <a:bodyPr wrap="square" lIns="91440" tIns="45720" rIns="91440" bIns="45720" anchor="t" anchorCtr="0"/>
          <a:lstStyle/>
          <a:p>
            <a:pPr lvl="0" eaLnBrk="1" hangingPunct="1"/>
            <a:endParaRPr lang="en-GB" altLang="en-US" dirty="0"/>
          </a:p>
        </p:txBody>
      </p:sp>
    </p:spTree>
    <p:extLst>
      <p:ext uri="{BB962C8B-B14F-4D97-AF65-F5344CB8AC3E}">
        <p14:creationId xmlns:p14="http://schemas.microsoft.com/office/powerpoint/2010/main" val="253805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5</a:t>
            </a:fld>
            <a:endParaRPr lang="en-US" altLang="en-US" dirty="0"/>
          </a:p>
        </p:txBody>
      </p:sp>
      <p:sp>
        <p:nvSpPr>
          <p:cNvPr id="15363" name="Rectangle 7"/>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5</a:t>
            </a:fld>
            <a:endParaRPr lang="en-US" altLang="en-US" dirty="0"/>
          </a:p>
        </p:txBody>
      </p:sp>
      <p:sp>
        <p:nvSpPr>
          <p:cNvPr id="15364" name="Rectangle 2"/>
          <p:cNvSpPr>
            <a:spLocks noGrp="1" noRot="1" noChangeAspect="1" noTextEdit="1"/>
          </p:cNvSpPr>
          <p:nvPr>
            <p:ph type="sldImg"/>
          </p:nvPr>
        </p:nvSpPr>
        <p:spPr>
          <a:xfrm>
            <a:off x="406400" y="696913"/>
            <a:ext cx="6197600" cy="3486150"/>
          </a:xfrm>
        </p:spPr>
      </p:sp>
      <p:sp>
        <p:nvSpPr>
          <p:cNvPr id="15365" name="Rectangle 3"/>
          <p:cNvSpPr>
            <a:spLocks noGrp="1"/>
          </p:cNvSpPr>
          <p:nvPr>
            <p:ph type="body" idx="1"/>
          </p:nvPr>
        </p:nvSpPr>
        <p:spPr/>
        <p:txBody>
          <a:bodyPr wrap="square" lIns="91440" tIns="45720" rIns="91440" bIns="45720" anchor="t" anchorCtr="0"/>
          <a:lstStyle/>
          <a:p>
            <a:pPr lvl="0" eaLnBrk="1" hangingPunct="1"/>
            <a:endParaRPr lang="en-GB" altLang="en-US" dirty="0"/>
          </a:p>
        </p:txBody>
      </p:sp>
    </p:spTree>
    <p:extLst>
      <p:ext uri="{BB962C8B-B14F-4D97-AF65-F5344CB8AC3E}">
        <p14:creationId xmlns:p14="http://schemas.microsoft.com/office/powerpoint/2010/main" val="2885383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6</a:t>
            </a:fld>
            <a:endParaRPr lang="en-US" altLang="en-US" dirty="0"/>
          </a:p>
        </p:txBody>
      </p:sp>
      <p:sp>
        <p:nvSpPr>
          <p:cNvPr id="15363" name="Rectangle 7"/>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6</a:t>
            </a:fld>
            <a:endParaRPr lang="en-US" altLang="en-US" dirty="0"/>
          </a:p>
        </p:txBody>
      </p:sp>
      <p:sp>
        <p:nvSpPr>
          <p:cNvPr id="15364" name="Rectangle 2"/>
          <p:cNvSpPr>
            <a:spLocks noGrp="1" noRot="1" noChangeAspect="1" noTextEdit="1"/>
          </p:cNvSpPr>
          <p:nvPr>
            <p:ph type="sldImg"/>
          </p:nvPr>
        </p:nvSpPr>
        <p:spPr>
          <a:xfrm>
            <a:off x="406400" y="696913"/>
            <a:ext cx="6197600" cy="3486150"/>
          </a:xfrm>
        </p:spPr>
      </p:sp>
      <p:sp>
        <p:nvSpPr>
          <p:cNvPr id="15365" name="Rectangle 3"/>
          <p:cNvSpPr>
            <a:spLocks noGrp="1"/>
          </p:cNvSpPr>
          <p:nvPr>
            <p:ph type="body" idx="1"/>
          </p:nvPr>
        </p:nvSpPr>
        <p:spPr/>
        <p:txBody>
          <a:bodyPr wrap="square" lIns="91440" tIns="45720" rIns="91440" bIns="45720" anchor="t" anchorCtr="0"/>
          <a:lstStyle/>
          <a:p>
            <a:pPr lvl="0" eaLnBrk="1" hangingPunct="1"/>
            <a:r>
              <a:rPr lang="en-GB" dirty="0" smtClean="0">
                <a:solidFill>
                  <a:srgbClr val="000000"/>
                </a:solidFill>
                <a:latin typeface="Rockwell" panose="02060603020205020403" pitchFamily="18" charset="0"/>
              </a:rPr>
              <a:t>The </a:t>
            </a:r>
            <a:r>
              <a:rPr lang="en-GB" sz="1200" b="0" i="0" kern="1200" dirty="0" smtClean="0">
                <a:solidFill>
                  <a:schemeClr val="tx1"/>
                </a:solidFill>
                <a:effectLst/>
                <a:latin typeface="Arial" panose="020B0604020202020204" pitchFamily="34" charset="0"/>
                <a:ea typeface="+mn-ea"/>
                <a:cs typeface="+mn-cs"/>
              </a:rPr>
              <a:t>chemical pollution boundary has been expanded and renamed “novel entities” created entirely by us humans. They include emissions of toxic compounds such as synthetic organic pollutants and radioactive materials, but also genetically modified organisms, </a:t>
            </a:r>
            <a:r>
              <a:rPr lang="en-GB" sz="1200" b="0" i="0" kern="1200" dirty="0" err="1" smtClean="0">
                <a:solidFill>
                  <a:schemeClr val="tx1"/>
                </a:solidFill>
                <a:effectLst/>
                <a:latin typeface="Arial" panose="020B0604020202020204" pitchFamily="34" charset="0"/>
                <a:ea typeface="+mn-ea"/>
                <a:cs typeface="+mn-cs"/>
              </a:rPr>
              <a:t>nanomaterials</a:t>
            </a:r>
            <a:r>
              <a:rPr lang="en-GB" sz="1200" b="0" i="0" kern="1200" dirty="0" smtClean="0">
                <a:solidFill>
                  <a:schemeClr val="tx1"/>
                </a:solidFill>
                <a:effectLst/>
                <a:latin typeface="Arial" panose="020B0604020202020204" pitchFamily="34" charset="0"/>
                <a:ea typeface="+mn-ea"/>
                <a:cs typeface="+mn-cs"/>
              </a:rPr>
              <a:t>, and micro-plastics</a:t>
            </a:r>
            <a:endParaRPr lang="en-GB" altLang="en-US" dirty="0"/>
          </a:p>
        </p:txBody>
      </p:sp>
    </p:spTree>
    <p:extLst>
      <p:ext uri="{BB962C8B-B14F-4D97-AF65-F5344CB8AC3E}">
        <p14:creationId xmlns:p14="http://schemas.microsoft.com/office/powerpoint/2010/main" val="661809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7</a:t>
            </a:fld>
            <a:endParaRPr lang="en-US" altLang="en-US" dirty="0"/>
          </a:p>
        </p:txBody>
      </p:sp>
      <p:sp>
        <p:nvSpPr>
          <p:cNvPr id="15363" name="Rectangle 7"/>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7</a:t>
            </a:fld>
            <a:endParaRPr lang="en-US" altLang="en-US" dirty="0"/>
          </a:p>
        </p:txBody>
      </p:sp>
      <p:sp>
        <p:nvSpPr>
          <p:cNvPr id="15364" name="Rectangle 2"/>
          <p:cNvSpPr>
            <a:spLocks noGrp="1" noRot="1" noChangeAspect="1" noTextEdit="1"/>
          </p:cNvSpPr>
          <p:nvPr>
            <p:ph type="sldImg"/>
          </p:nvPr>
        </p:nvSpPr>
        <p:spPr>
          <a:xfrm>
            <a:off x="406400" y="696913"/>
            <a:ext cx="6197600" cy="3486150"/>
          </a:xfrm>
        </p:spPr>
      </p:sp>
      <p:sp>
        <p:nvSpPr>
          <p:cNvPr id="15365" name="Rectangle 3"/>
          <p:cNvSpPr>
            <a:spLocks noGrp="1"/>
          </p:cNvSpPr>
          <p:nvPr>
            <p:ph type="body" idx="1"/>
          </p:nvPr>
        </p:nvSpPr>
        <p:spPr/>
        <p:txBody>
          <a:bodyPr wrap="square" lIns="91440" tIns="45720" rIns="91440" bIns="45720" anchor="t" anchorCtr="0"/>
          <a:lstStyle/>
          <a:p>
            <a:pPr lvl="0" eaLnBrk="1" hangingPunct="1"/>
            <a:r>
              <a:rPr lang="en-GB" sz="1200" b="0" i="0" kern="1200" dirty="0" smtClean="0">
                <a:solidFill>
                  <a:schemeClr val="tx1"/>
                </a:solidFill>
                <a:effectLst/>
                <a:latin typeface="Arial" panose="020B0604020202020204" pitchFamily="34" charset="0"/>
                <a:ea typeface="+mn-ea"/>
                <a:cs typeface="+mn-cs"/>
              </a:rPr>
              <a:t>The </a:t>
            </a:r>
            <a:r>
              <a:rPr lang="en-GB" sz="1200" b="1" i="0" kern="1200" dirty="0" smtClean="0">
                <a:solidFill>
                  <a:schemeClr val="tx1"/>
                </a:solidFill>
                <a:effectLst/>
                <a:latin typeface="Arial" panose="020B0604020202020204" pitchFamily="34" charset="0"/>
                <a:ea typeface="+mn-ea"/>
                <a:cs typeface="+mn-cs"/>
              </a:rPr>
              <a:t>Intergovernmental Panel on Climate Change</a:t>
            </a:r>
            <a:r>
              <a:rPr lang="en-GB" sz="1200" b="0" i="0" kern="1200" dirty="0" smtClean="0">
                <a:solidFill>
                  <a:schemeClr val="tx1"/>
                </a:solidFill>
                <a:effectLst/>
                <a:latin typeface="Arial" panose="020B0604020202020204" pitchFamily="34" charset="0"/>
                <a:ea typeface="+mn-ea"/>
                <a:cs typeface="+mn-cs"/>
              </a:rPr>
              <a:t> (</a:t>
            </a:r>
            <a:r>
              <a:rPr lang="en-GB" sz="1200" b="1" i="0" kern="1200" dirty="0" smtClean="0">
                <a:solidFill>
                  <a:schemeClr val="tx1"/>
                </a:solidFill>
                <a:effectLst/>
                <a:latin typeface="Arial" panose="020B0604020202020204" pitchFamily="34" charset="0"/>
                <a:ea typeface="+mn-ea"/>
                <a:cs typeface="+mn-cs"/>
              </a:rPr>
              <a:t>IPCC</a:t>
            </a:r>
            <a:r>
              <a:rPr lang="en-GB" sz="1200" b="0" i="0" kern="1200" dirty="0" smtClean="0">
                <a:solidFill>
                  <a:schemeClr val="tx1"/>
                </a:solidFill>
                <a:effectLst/>
                <a:latin typeface="Arial" panose="020B0604020202020204" pitchFamily="34" charset="0"/>
                <a:ea typeface="+mn-ea"/>
                <a:cs typeface="+mn-cs"/>
              </a:rPr>
              <a:t>) is an </a:t>
            </a:r>
            <a:r>
              <a:rPr lang="en-GB" sz="1200" b="0" i="0" u="none" strike="noStrike" kern="1200" dirty="0" smtClean="0">
                <a:solidFill>
                  <a:schemeClr val="tx1"/>
                </a:solidFill>
                <a:effectLst/>
                <a:latin typeface="Arial" panose="020B0604020202020204" pitchFamily="34" charset="0"/>
                <a:ea typeface="+mn-ea"/>
                <a:cs typeface="+mn-cs"/>
                <a:hlinkClick r:id="rId3" tooltip="Intergovernmental body"/>
              </a:rPr>
              <a:t>intergovernmental body</a:t>
            </a:r>
            <a:r>
              <a:rPr lang="en-GB" sz="1200" b="0" i="0" kern="1200" dirty="0" smtClean="0">
                <a:solidFill>
                  <a:schemeClr val="tx1"/>
                </a:solidFill>
                <a:effectLst/>
                <a:latin typeface="Arial" panose="020B0604020202020204" pitchFamily="34" charset="0"/>
                <a:ea typeface="+mn-ea"/>
                <a:cs typeface="+mn-cs"/>
              </a:rPr>
              <a:t> of the </a:t>
            </a:r>
            <a:r>
              <a:rPr lang="en-GB" sz="1200" b="0" i="0" u="none" strike="noStrike" kern="1200" dirty="0" smtClean="0">
                <a:solidFill>
                  <a:schemeClr val="tx1"/>
                </a:solidFill>
                <a:effectLst/>
                <a:latin typeface="Arial" panose="020B0604020202020204" pitchFamily="34" charset="0"/>
                <a:ea typeface="+mn-ea"/>
                <a:cs typeface="+mn-cs"/>
                <a:hlinkClick r:id="rId4" tooltip="United Nations"/>
              </a:rPr>
              <a:t>United Nations</a:t>
            </a:r>
            <a:r>
              <a:rPr lang="en-GB" sz="1200" b="0" i="0" kern="1200" dirty="0" smtClean="0">
                <a:solidFill>
                  <a:schemeClr val="tx1"/>
                </a:solidFill>
                <a:effectLst/>
                <a:latin typeface="Arial" panose="020B0604020202020204" pitchFamily="34" charset="0"/>
                <a:ea typeface="+mn-ea"/>
                <a:cs typeface="+mn-cs"/>
              </a:rPr>
              <a:t>. Its job is to advance scientific knowledge about </a:t>
            </a:r>
            <a:r>
              <a:rPr lang="en-GB" sz="1200" b="0" i="0" u="none" strike="noStrike" kern="1200" dirty="0" smtClean="0">
                <a:solidFill>
                  <a:schemeClr val="tx1"/>
                </a:solidFill>
                <a:effectLst/>
                <a:latin typeface="Arial" panose="020B0604020202020204" pitchFamily="34" charset="0"/>
                <a:ea typeface="+mn-ea"/>
                <a:cs typeface="+mn-cs"/>
                <a:hlinkClick r:id="rId5" tooltip="Climate change"/>
              </a:rPr>
              <a:t>climate change</a:t>
            </a:r>
            <a:r>
              <a:rPr lang="en-GB" sz="1200" b="0" i="0" kern="1200" dirty="0" smtClean="0">
                <a:solidFill>
                  <a:schemeClr val="tx1"/>
                </a:solidFill>
                <a:effectLst/>
                <a:latin typeface="Arial" panose="020B0604020202020204" pitchFamily="34" charset="0"/>
                <a:ea typeface="+mn-ea"/>
                <a:cs typeface="+mn-cs"/>
              </a:rPr>
              <a:t> </a:t>
            </a:r>
            <a:r>
              <a:rPr lang="en-GB" sz="1200" b="0" i="0" u="none" strike="noStrike" kern="1200" dirty="0" smtClean="0">
                <a:solidFill>
                  <a:schemeClr val="tx1"/>
                </a:solidFill>
                <a:effectLst/>
                <a:latin typeface="Arial" panose="020B0604020202020204" pitchFamily="34" charset="0"/>
                <a:ea typeface="+mn-ea"/>
                <a:cs typeface="+mn-cs"/>
                <a:hlinkClick r:id="rId6" tooltip="Attribution of recent climate change"/>
              </a:rPr>
              <a:t>caused by human activities</a:t>
            </a:r>
            <a:endParaRPr lang="en-GB" altLang="en-US" dirty="0"/>
          </a:p>
        </p:txBody>
      </p:sp>
    </p:spTree>
    <p:extLst>
      <p:ext uri="{BB962C8B-B14F-4D97-AF65-F5344CB8AC3E}">
        <p14:creationId xmlns:p14="http://schemas.microsoft.com/office/powerpoint/2010/main" val="2874661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10</a:t>
            </a:fld>
            <a:endParaRPr lang="en-US" altLang="en-US" dirty="0"/>
          </a:p>
        </p:txBody>
      </p:sp>
      <p:sp>
        <p:nvSpPr>
          <p:cNvPr id="15363" name="Rectangle 7"/>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10</a:t>
            </a:fld>
            <a:endParaRPr lang="en-US" altLang="en-US" dirty="0"/>
          </a:p>
        </p:txBody>
      </p:sp>
      <p:sp>
        <p:nvSpPr>
          <p:cNvPr id="15364" name="Rectangle 2"/>
          <p:cNvSpPr>
            <a:spLocks noGrp="1" noRot="1" noChangeAspect="1" noTextEdit="1"/>
          </p:cNvSpPr>
          <p:nvPr>
            <p:ph type="sldImg"/>
          </p:nvPr>
        </p:nvSpPr>
        <p:spPr>
          <a:xfrm>
            <a:off x="406400" y="696913"/>
            <a:ext cx="6197600" cy="3486150"/>
          </a:xfrm>
        </p:spPr>
      </p:sp>
      <p:sp>
        <p:nvSpPr>
          <p:cNvPr id="15365" name="Rectangle 3"/>
          <p:cNvSpPr>
            <a:spLocks noGrp="1"/>
          </p:cNvSpPr>
          <p:nvPr>
            <p:ph type="body" idx="1"/>
          </p:nvPr>
        </p:nvSpPr>
        <p:spPr/>
        <p:txBody>
          <a:bodyPr wrap="square" lIns="91440" tIns="45720" rIns="91440" bIns="45720" anchor="t" anchorCtr="0"/>
          <a:lstStyle/>
          <a:p>
            <a:pPr lvl="0" eaLnBrk="1" hangingPunct="1"/>
            <a:endParaRPr lang="en-GB" altLang="en-US" dirty="0"/>
          </a:p>
        </p:txBody>
      </p:sp>
    </p:spTree>
    <p:extLst>
      <p:ext uri="{BB962C8B-B14F-4D97-AF65-F5344CB8AC3E}">
        <p14:creationId xmlns:p14="http://schemas.microsoft.com/office/powerpoint/2010/main" val="1712593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1" hangingPunct="1">
              <a:defRPr/>
            </a:pPr>
            <a:fld id="{BACC73A0-7AD0-4E85-928F-0BF2B635A763}" type="datetime9">
              <a:rPr lang="en-US" altLang="en-US" sz="1000" smtClean="0"/>
              <a:t>8/28/2023 4:02:25 PM</a:t>
            </a:fld>
            <a:endParaRPr lang="en-US" altLang="en-US" sz="1000"/>
          </a:p>
        </p:txBody>
      </p:sp>
      <p:sp>
        <p:nvSpPr>
          <p:cNvPr id="5" name="Footer Placeholder 4"/>
          <p:cNvSpPr>
            <a:spLocks noGrp="1"/>
          </p:cNvSpPr>
          <p:nvPr>
            <p:ph type="ftr" sz="quarter" idx="11"/>
          </p:nvPr>
        </p:nvSpPr>
        <p:spPr/>
        <p:txBody>
          <a:bodyPr/>
          <a:lstStyle/>
          <a:p>
            <a:pPr eaLnBrk="1" hangingPunct="1">
              <a:defRPr/>
            </a:pPr>
            <a:r>
              <a:rPr lang="en-US" altLang="en-US" sz="1000" smtClean="0"/>
              <a:t>J. Makau/ Marrian</a:t>
            </a:r>
            <a:endParaRPr lang="en-US" altLang="en-US" sz="1000"/>
          </a:p>
        </p:txBody>
      </p:sp>
      <p:sp>
        <p:nvSpPr>
          <p:cNvPr id="6" name="Slide Number Placeholder 5"/>
          <p:cNvSpPr>
            <a:spLocks noGrp="1"/>
          </p:cNvSpPr>
          <p:nvPr>
            <p:ph type="sldNum" sz="quarter" idx="12"/>
          </p:nvPr>
        </p:nvSpPr>
        <p:spPr/>
        <p:txBody>
          <a:bodyPr/>
          <a:lstStyle/>
          <a:p>
            <a:pPr eaLnBrk="1" hangingPunct="1">
              <a:defRPr/>
            </a:pPr>
            <a:fld id="{83467053-BC0E-43D4-B799-1E9BBCC0FB98}" type="slidenum">
              <a:rPr lang="en-US" altLang="en-US" sz="1000" smtClean="0"/>
              <a:pPr eaLnBrk="1" hangingPunct="1">
                <a:defRPr/>
              </a:pPr>
              <a:t>‹#›</a:t>
            </a:fld>
            <a:endParaRPr lang="en-US" altLang="en-US" sz="1000" smtClean="0"/>
          </a:p>
        </p:txBody>
      </p:sp>
    </p:spTree>
    <p:extLst>
      <p:ext uri="{BB962C8B-B14F-4D97-AF65-F5344CB8AC3E}">
        <p14:creationId xmlns:p14="http://schemas.microsoft.com/office/powerpoint/2010/main" val="1771483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1" hangingPunct="1">
              <a:defRPr/>
            </a:pPr>
            <a:fld id="{D98DE686-E6C0-430E-BD8E-F64E1AC35D44}" type="datetime9">
              <a:rPr lang="en-US" altLang="en-US" sz="1000" smtClean="0"/>
              <a:t>8/28/2023 4:02:25 PM</a:t>
            </a:fld>
            <a:endParaRPr lang="en-US" altLang="en-US" sz="1000"/>
          </a:p>
        </p:txBody>
      </p:sp>
      <p:sp>
        <p:nvSpPr>
          <p:cNvPr id="5" name="Footer Placeholder 4"/>
          <p:cNvSpPr>
            <a:spLocks noGrp="1"/>
          </p:cNvSpPr>
          <p:nvPr>
            <p:ph type="ftr" sz="quarter" idx="11"/>
          </p:nvPr>
        </p:nvSpPr>
        <p:spPr/>
        <p:txBody>
          <a:bodyPr/>
          <a:lstStyle/>
          <a:p>
            <a:pPr eaLnBrk="1" hangingPunct="1">
              <a:defRPr/>
            </a:pPr>
            <a:r>
              <a:rPr lang="en-US" altLang="en-US" sz="1000" smtClean="0"/>
              <a:t>J. Makau/ Marrian</a:t>
            </a:r>
            <a:endParaRPr lang="en-US" altLang="en-US" sz="1000"/>
          </a:p>
        </p:txBody>
      </p:sp>
      <p:sp>
        <p:nvSpPr>
          <p:cNvPr id="6" name="Slide Number Placeholder 5"/>
          <p:cNvSpPr>
            <a:spLocks noGrp="1"/>
          </p:cNvSpPr>
          <p:nvPr>
            <p:ph type="sldNum" sz="quarter" idx="12"/>
          </p:nvPr>
        </p:nvSpPr>
        <p:spPr/>
        <p:txBody>
          <a:bodyPr/>
          <a:lstStyle/>
          <a:p>
            <a:pPr eaLnBrk="1" hangingPunct="1">
              <a:defRPr/>
            </a:pPr>
            <a:fld id="{7F17322B-37E8-4F5E-8DD4-695397DA7495}" type="slidenum">
              <a:rPr lang="en-US" altLang="en-US" sz="1000" smtClean="0"/>
              <a:pPr eaLnBrk="1" hangingPunct="1">
                <a:defRPr/>
              </a:pPr>
              <a:t>‹#›</a:t>
            </a:fld>
            <a:endParaRPr lang="en-US" altLang="en-US" sz="1000" smtClean="0"/>
          </a:p>
        </p:txBody>
      </p:sp>
    </p:spTree>
    <p:extLst>
      <p:ext uri="{BB962C8B-B14F-4D97-AF65-F5344CB8AC3E}">
        <p14:creationId xmlns:p14="http://schemas.microsoft.com/office/powerpoint/2010/main" val="2884720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1" hangingPunct="1">
              <a:defRPr/>
            </a:pPr>
            <a:fld id="{3580D71E-34AD-444A-B124-9BB04592B531}" type="datetime9">
              <a:rPr lang="en-US" altLang="en-US" sz="1000" smtClean="0"/>
              <a:t>8/28/2023 4:02:25 PM</a:t>
            </a:fld>
            <a:endParaRPr lang="en-US" altLang="en-US" sz="1000"/>
          </a:p>
        </p:txBody>
      </p:sp>
      <p:sp>
        <p:nvSpPr>
          <p:cNvPr id="5" name="Footer Placeholder 4"/>
          <p:cNvSpPr>
            <a:spLocks noGrp="1"/>
          </p:cNvSpPr>
          <p:nvPr>
            <p:ph type="ftr" sz="quarter" idx="11"/>
          </p:nvPr>
        </p:nvSpPr>
        <p:spPr/>
        <p:txBody>
          <a:bodyPr/>
          <a:lstStyle/>
          <a:p>
            <a:pPr eaLnBrk="1" hangingPunct="1">
              <a:defRPr/>
            </a:pPr>
            <a:r>
              <a:rPr lang="en-US" altLang="en-US" sz="1000" smtClean="0"/>
              <a:t>J. Makau/ Marrian</a:t>
            </a:r>
            <a:endParaRPr lang="en-US" altLang="en-US" sz="1000"/>
          </a:p>
        </p:txBody>
      </p:sp>
      <p:sp>
        <p:nvSpPr>
          <p:cNvPr id="6" name="Slide Number Placeholder 5"/>
          <p:cNvSpPr>
            <a:spLocks noGrp="1"/>
          </p:cNvSpPr>
          <p:nvPr>
            <p:ph type="sldNum" sz="quarter" idx="12"/>
          </p:nvPr>
        </p:nvSpPr>
        <p:spPr/>
        <p:txBody>
          <a:bodyPr/>
          <a:lstStyle/>
          <a:p>
            <a:pPr eaLnBrk="1" hangingPunct="1">
              <a:defRPr/>
            </a:pPr>
            <a:fld id="{7F17322B-37E8-4F5E-8DD4-695397DA7495}" type="slidenum">
              <a:rPr lang="en-US" altLang="en-US" sz="1000" smtClean="0"/>
              <a:pPr eaLnBrk="1" hangingPunct="1">
                <a:defRPr/>
              </a:pPr>
              <a:t>‹#›</a:t>
            </a:fld>
            <a:endParaRPr lang="en-US" altLang="en-US" sz="1000" smtClean="0"/>
          </a:p>
        </p:txBody>
      </p:sp>
    </p:spTree>
    <p:extLst>
      <p:ext uri="{BB962C8B-B14F-4D97-AF65-F5344CB8AC3E}">
        <p14:creationId xmlns:p14="http://schemas.microsoft.com/office/powerpoint/2010/main" val="942851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1" hangingPunct="1">
              <a:defRPr/>
            </a:pPr>
            <a:fld id="{AB6545EB-5198-4D90-93C2-7856114FAFA0}" type="datetime9">
              <a:rPr lang="en-US" altLang="en-US" sz="1000" smtClean="0"/>
              <a:t>8/28/2023 4:02:25 PM</a:t>
            </a:fld>
            <a:endParaRPr lang="en-US" altLang="en-US" sz="1000"/>
          </a:p>
        </p:txBody>
      </p:sp>
      <p:sp>
        <p:nvSpPr>
          <p:cNvPr id="5" name="Footer Placeholder 4"/>
          <p:cNvSpPr>
            <a:spLocks noGrp="1"/>
          </p:cNvSpPr>
          <p:nvPr>
            <p:ph type="ftr" sz="quarter" idx="11"/>
          </p:nvPr>
        </p:nvSpPr>
        <p:spPr/>
        <p:txBody>
          <a:bodyPr/>
          <a:lstStyle/>
          <a:p>
            <a:pPr eaLnBrk="1" hangingPunct="1">
              <a:defRPr/>
            </a:pPr>
            <a:r>
              <a:rPr lang="en-US" altLang="en-US" sz="1000" smtClean="0"/>
              <a:t>J. Makau/ Marrian</a:t>
            </a:r>
            <a:endParaRPr lang="en-US" altLang="en-US" sz="1000"/>
          </a:p>
        </p:txBody>
      </p:sp>
      <p:sp>
        <p:nvSpPr>
          <p:cNvPr id="6" name="Slide Number Placeholder 5"/>
          <p:cNvSpPr>
            <a:spLocks noGrp="1"/>
          </p:cNvSpPr>
          <p:nvPr>
            <p:ph type="sldNum" sz="quarter" idx="12"/>
          </p:nvPr>
        </p:nvSpPr>
        <p:spPr/>
        <p:txBody>
          <a:bodyPr/>
          <a:lstStyle/>
          <a:p>
            <a:pPr eaLnBrk="1" hangingPunct="1">
              <a:defRPr/>
            </a:pPr>
            <a:fld id="{7F17322B-37E8-4F5E-8DD4-695397DA7495}" type="slidenum">
              <a:rPr lang="en-US" altLang="en-US" sz="1000" smtClean="0"/>
              <a:pPr eaLnBrk="1" hangingPunct="1">
                <a:defRPr/>
              </a:pPr>
              <a:t>‹#›</a:t>
            </a:fld>
            <a:endParaRPr lang="en-US" altLang="en-US" sz="1000" smtClean="0"/>
          </a:p>
        </p:txBody>
      </p:sp>
    </p:spTree>
    <p:extLst>
      <p:ext uri="{BB962C8B-B14F-4D97-AF65-F5344CB8AC3E}">
        <p14:creationId xmlns:p14="http://schemas.microsoft.com/office/powerpoint/2010/main" val="3714533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eaLnBrk="1" hangingPunct="1">
              <a:defRPr/>
            </a:pPr>
            <a:fld id="{64226364-AA20-449E-99E4-E46BD3009582}" type="datetime9">
              <a:rPr lang="en-US" altLang="en-US" sz="1000" smtClean="0"/>
              <a:t>8/28/2023 4:02:25 PM</a:t>
            </a:fld>
            <a:endParaRPr lang="en-US" altLang="en-US" sz="1000"/>
          </a:p>
        </p:txBody>
      </p:sp>
      <p:sp>
        <p:nvSpPr>
          <p:cNvPr id="5" name="Footer Placeholder 4"/>
          <p:cNvSpPr>
            <a:spLocks noGrp="1"/>
          </p:cNvSpPr>
          <p:nvPr>
            <p:ph type="ftr" sz="quarter" idx="11"/>
          </p:nvPr>
        </p:nvSpPr>
        <p:spPr/>
        <p:txBody>
          <a:bodyPr/>
          <a:lstStyle/>
          <a:p>
            <a:pPr eaLnBrk="1" hangingPunct="1">
              <a:defRPr/>
            </a:pPr>
            <a:r>
              <a:rPr lang="en-US" altLang="en-US" sz="1000" smtClean="0"/>
              <a:t>J. Makau/ Marrian</a:t>
            </a:r>
            <a:endParaRPr lang="en-US" altLang="en-US" sz="1000"/>
          </a:p>
        </p:txBody>
      </p:sp>
      <p:sp>
        <p:nvSpPr>
          <p:cNvPr id="6" name="Slide Number Placeholder 5"/>
          <p:cNvSpPr>
            <a:spLocks noGrp="1"/>
          </p:cNvSpPr>
          <p:nvPr>
            <p:ph type="sldNum" sz="quarter" idx="12"/>
          </p:nvPr>
        </p:nvSpPr>
        <p:spPr/>
        <p:txBody>
          <a:bodyPr/>
          <a:lstStyle/>
          <a:p>
            <a:pPr eaLnBrk="1" hangingPunct="1">
              <a:defRPr/>
            </a:pPr>
            <a:fld id="{7F17322B-37E8-4F5E-8DD4-695397DA7495}" type="slidenum">
              <a:rPr lang="en-US" altLang="en-US" sz="1000" smtClean="0"/>
              <a:pPr eaLnBrk="1" hangingPunct="1">
                <a:defRPr/>
              </a:pPr>
              <a:t>‹#›</a:t>
            </a:fld>
            <a:endParaRPr lang="en-US" altLang="en-US" sz="1000" smtClean="0"/>
          </a:p>
        </p:txBody>
      </p:sp>
    </p:spTree>
    <p:extLst>
      <p:ext uri="{BB962C8B-B14F-4D97-AF65-F5344CB8AC3E}">
        <p14:creationId xmlns:p14="http://schemas.microsoft.com/office/powerpoint/2010/main" val="2988795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hangingPunct="1">
              <a:defRPr/>
            </a:pPr>
            <a:fld id="{4061F921-085C-4255-A043-5C995B26041B}" type="datetime9">
              <a:rPr lang="en-US" altLang="en-US" sz="1000" smtClean="0"/>
              <a:t>8/28/2023 4:02:25 PM</a:t>
            </a:fld>
            <a:endParaRPr lang="en-US" altLang="en-US" sz="1000"/>
          </a:p>
        </p:txBody>
      </p:sp>
      <p:sp>
        <p:nvSpPr>
          <p:cNvPr id="6" name="Footer Placeholder 5"/>
          <p:cNvSpPr>
            <a:spLocks noGrp="1"/>
          </p:cNvSpPr>
          <p:nvPr>
            <p:ph type="ftr" sz="quarter" idx="11"/>
          </p:nvPr>
        </p:nvSpPr>
        <p:spPr/>
        <p:txBody>
          <a:bodyPr/>
          <a:lstStyle/>
          <a:p>
            <a:pPr eaLnBrk="1" hangingPunct="1">
              <a:defRPr/>
            </a:pPr>
            <a:r>
              <a:rPr lang="en-US" altLang="en-US" sz="1000" smtClean="0"/>
              <a:t>J. Makau/ Marrian</a:t>
            </a:r>
            <a:endParaRPr lang="en-US" altLang="en-US" sz="1000"/>
          </a:p>
        </p:txBody>
      </p:sp>
      <p:sp>
        <p:nvSpPr>
          <p:cNvPr id="7" name="Slide Number Placeholder 6"/>
          <p:cNvSpPr>
            <a:spLocks noGrp="1"/>
          </p:cNvSpPr>
          <p:nvPr>
            <p:ph type="sldNum" sz="quarter" idx="12"/>
          </p:nvPr>
        </p:nvSpPr>
        <p:spPr/>
        <p:txBody>
          <a:bodyPr/>
          <a:lstStyle/>
          <a:p>
            <a:pPr eaLnBrk="1" hangingPunct="1">
              <a:defRPr/>
            </a:pPr>
            <a:fld id="{7F17322B-37E8-4F5E-8DD4-695397DA7495}" type="slidenum">
              <a:rPr lang="en-US" altLang="en-US" sz="1000" smtClean="0"/>
              <a:pPr eaLnBrk="1" hangingPunct="1">
                <a:defRPr/>
              </a:pPr>
              <a:t>‹#›</a:t>
            </a:fld>
            <a:endParaRPr lang="en-US" altLang="en-US" sz="1000" smtClean="0"/>
          </a:p>
        </p:txBody>
      </p:sp>
    </p:spTree>
    <p:extLst>
      <p:ext uri="{BB962C8B-B14F-4D97-AF65-F5344CB8AC3E}">
        <p14:creationId xmlns:p14="http://schemas.microsoft.com/office/powerpoint/2010/main" val="2695979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eaLnBrk="1" hangingPunct="1">
              <a:defRPr/>
            </a:pPr>
            <a:fld id="{640C0599-FC01-437C-B32C-F52D70A8AC6A}" type="datetime9">
              <a:rPr lang="en-US" altLang="en-US" sz="1000" smtClean="0"/>
              <a:t>8/28/2023 4:02:25 PM</a:t>
            </a:fld>
            <a:endParaRPr lang="en-US" altLang="en-US" sz="1000"/>
          </a:p>
        </p:txBody>
      </p:sp>
      <p:sp>
        <p:nvSpPr>
          <p:cNvPr id="8" name="Footer Placeholder 7"/>
          <p:cNvSpPr>
            <a:spLocks noGrp="1"/>
          </p:cNvSpPr>
          <p:nvPr>
            <p:ph type="ftr" sz="quarter" idx="11"/>
          </p:nvPr>
        </p:nvSpPr>
        <p:spPr/>
        <p:txBody>
          <a:bodyPr/>
          <a:lstStyle/>
          <a:p>
            <a:pPr eaLnBrk="1" hangingPunct="1">
              <a:defRPr/>
            </a:pPr>
            <a:r>
              <a:rPr lang="en-US" altLang="en-US" sz="1000" smtClean="0"/>
              <a:t>J. Makau/ Marrian</a:t>
            </a:r>
            <a:endParaRPr lang="en-US" altLang="en-US" sz="1000"/>
          </a:p>
        </p:txBody>
      </p:sp>
      <p:sp>
        <p:nvSpPr>
          <p:cNvPr id="9" name="Slide Number Placeholder 8"/>
          <p:cNvSpPr>
            <a:spLocks noGrp="1"/>
          </p:cNvSpPr>
          <p:nvPr>
            <p:ph type="sldNum" sz="quarter" idx="12"/>
          </p:nvPr>
        </p:nvSpPr>
        <p:spPr/>
        <p:txBody>
          <a:bodyPr/>
          <a:lstStyle/>
          <a:p>
            <a:pPr eaLnBrk="1" hangingPunct="1">
              <a:defRPr/>
            </a:pPr>
            <a:fld id="{7F17322B-37E8-4F5E-8DD4-695397DA7495}" type="slidenum">
              <a:rPr lang="en-US" altLang="en-US" sz="1000" smtClean="0"/>
              <a:pPr eaLnBrk="1" hangingPunct="1">
                <a:defRPr/>
              </a:pPr>
              <a:t>‹#›</a:t>
            </a:fld>
            <a:endParaRPr lang="en-US" altLang="en-US" sz="1000" smtClean="0"/>
          </a:p>
        </p:txBody>
      </p:sp>
    </p:spTree>
    <p:extLst>
      <p:ext uri="{BB962C8B-B14F-4D97-AF65-F5344CB8AC3E}">
        <p14:creationId xmlns:p14="http://schemas.microsoft.com/office/powerpoint/2010/main" val="1436734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eaLnBrk="1" hangingPunct="1">
              <a:defRPr/>
            </a:pPr>
            <a:fld id="{0A5AF283-3839-4D81-8037-6AFAEB08D32B}" type="datetime9">
              <a:rPr lang="en-US" altLang="en-US" sz="1000" smtClean="0"/>
              <a:t>8/28/2023 4:02:25 PM</a:t>
            </a:fld>
            <a:endParaRPr lang="en-US" altLang="en-US" sz="1000"/>
          </a:p>
        </p:txBody>
      </p:sp>
      <p:sp>
        <p:nvSpPr>
          <p:cNvPr id="4" name="Footer Placeholder 3"/>
          <p:cNvSpPr>
            <a:spLocks noGrp="1"/>
          </p:cNvSpPr>
          <p:nvPr>
            <p:ph type="ftr" sz="quarter" idx="11"/>
          </p:nvPr>
        </p:nvSpPr>
        <p:spPr/>
        <p:txBody>
          <a:bodyPr/>
          <a:lstStyle/>
          <a:p>
            <a:pPr eaLnBrk="1" hangingPunct="1">
              <a:defRPr/>
            </a:pPr>
            <a:r>
              <a:rPr lang="en-US" altLang="en-US" sz="1000" smtClean="0"/>
              <a:t>J. Makau/ Marrian</a:t>
            </a:r>
            <a:endParaRPr lang="en-US" altLang="en-US" sz="1000"/>
          </a:p>
        </p:txBody>
      </p:sp>
      <p:sp>
        <p:nvSpPr>
          <p:cNvPr id="5" name="Slide Number Placeholder 4"/>
          <p:cNvSpPr>
            <a:spLocks noGrp="1"/>
          </p:cNvSpPr>
          <p:nvPr>
            <p:ph type="sldNum" sz="quarter" idx="12"/>
          </p:nvPr>
        </p:nvSpPr>
        <p:spPr/>
        <p:txBody>
          <a:bodyPr/>
          <a:lstStyle/>
          <a:p>
            <a:pPr eaLnBrk="1" hangingPunct="1">
              <a:defRPr/>
            </a:pPr>
            <a:fld id="{7F17322B-37E8-4F5E-8DD4-695397DA7495}" type="slidenum">
              <a:rPr lang="en-US" altLang="en-US" sz="1000" smtClean="0"/>
              <a:pPr eaLnBrk="1" hangingPunct="1">
                <a:defRPr/>
              </a:pPr>
              <a:t>‹#›</a:t>
            </a:fld>
            <a:endParaRPr lang="en-US" altLang="en-US" sz="1000" smtClean="0"/>
          </a:p>
        </p:txBody>
      </p:sp>
    </p:spTree>
    <p:extLst>
      <p:ext uri="{BB962C8B-B14F-4D97-AF65-F5344CB8AC3E}">
        <p14:creationId xmlns:p14="http://schemas.microsoft.com/office/powerpoint/2010/main" val="2979754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hangingPunct="1">
              <a:defRPr/>
            </a:pPr>
            <a:fld id="{BBE6F0A0-B653-496F-BD0D-7E8BBBCF3A67}" type="datetime9">
              <a:rPr lang="en-US" altLang="en-US" sz="1000" smtClean="0"/>
              <a:t>8/28/2023 4:02:25 PM</a:t>
            </a:fld>
            <a:endParaRPr lang="en-US" altLang="en-US" sz="1000"/>
          </a:p>
        </p:txBody>
      </p:sp>
      <p:sp>
        <p:nvSpPr>
          <p:cNvPr id="3" name="Footer Placeholder 2"/>
          <p:cNvSpPr>
            <a:spLocks noGrp="1"/>
          </p:cNvSpPr>
          <p:nvPr>
            <p:ph type="ftr" sz="quarter" idx="11"/>
          </p:nvPr>
        </p:nvSpPr>
        <p:spPr/>
        <p:txBody>
          <a:bodyPr/>
          <a:lstStyle/>
          <a:p>
            <a:pPr eaLnBrk="1" hangingPunct="1">
              <a:defRPr/>
            </a:pPr>
            <a:r>
              <a:rPr lang="en-US" altLang="en-US" sz="1000" smtClean="0"/>
              <a:t>J. Makau/ Marrian</a:t>
            </a:r>
            <a:endParaRPr lang="en-US" altLang="en-US" sz="1000"/>
          </a:p>
        </p:txBody>
      </p:sp>
      <p:sp>
        <p:nvSpPr>
          <p:cNvPr id="4" name="Slide Number Placeholder 3"/>
          <p:cNvSpPr>
            <a:spLocks noGrp="1"/>
          </p:cNvSpPr>
          <p:nvPr>
            <p:ph type="sldNum" sz="quarter" idx="12"/>
          </p:nvPr>
        </p:nvSpPr>
        <p:spPr/>
        <p:txBody>
          <a:bodyPr/>
          <a:lstStyle/>
          <a:p>
            <a:pPr eaLnBrk="1" hangingPunct="1">
              <a:defRPr/>
            </a:pPr>
            <a:fld id="{7F17322B-37E8-4F5E-8DD4-695397DA7495}" type="slidenum">
              <a:rPr lang="en-US" altLang="en-US" sz="1000" smtClean="0"/>
              <a:pPr eaLnBrk="1" hangingPunct="1">
                <a:defRPr/>
              </a:pPr>
              <a:t>‹#›</a:t>
            </a:fld>
            <a:endParaRPr lang="en-US" altLang="en-US" sz="1000" smtClean="0"/>
          </a:p>
        </p:txBody>
      </p:sp>
    </p:spTree>
    <p:extLst>
      <p:ext uri="{BB962C8B-B14F-4D97-AF65-F5344CB8AC3E}">
        <p14:creationId xmlns:p14="http://schemas.microsoft.com/office/powerpoint/2010/main" val="2297039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eaLnBrk="1" hangingPunct="1">
              <a:defRPr/>
            </a:pPr>
            <a:fld id="{FF3F3A6D-4A2E-479E-ABB9-8C4DBCAB0D3E}" type="datetime9">
              <a:rPr lang="en-US" altLang="en-US" sz="1000" smtClean="0"/>
              <a:t>8/28/2023 4:02:25 PM</a:t>
            </a:fld>
            <a:endParaRPr lang="en-US" altLang="en-US" sz="1000"/>
          </a:p>
        </p:txBody>
      </p:sp>
      <p:sp>
        <p:nvSpPr>
          <p:cNvPr id="6" name="Footer Placeholder 5"/>
          <p:cNvSpPr>
            <a:spLocks noGrp="1"/>
          </p:cNvSpPr>
          <p:nvPr>
            <p:ph type="ftr" sz="quarter" idx="11"/>
          </p:nvPr>
        </p:nvSpPr>
        <p:spPr/>
        <p:txBody>
          <a:bodyPr/>
          <a:lstStyle/>
          <a:p>
            <a:pPr eaLnBrk="1" hangingPunct="1">
              <a:defRPr/>
            </a:pPr>
            <a:r>
              <a:rPr lang="en-US" altLang="en-US" sz="1000" smtClean="0"/>
              <a:t>J. Makau/ Marrian</a:t>
            </a:r>
            <a:endParaRPr lang="en-US" altLang="en-US" sz="1000"/>
          </a:p>
        </p:txBody>
      </p:sp>
      <p:sp>
        <p:nvSpPr>
          <p:cNvPr id="7" name="Slide Number Placeholder 6"/>
          <p:cNvSpPr>
            <a:spLocks noGrp="1"/>
          </p:cNvSpPr>
          <p:nvPr>
            <p:ph type="sldNum" sz="quarter" idx="12"/>
          </p:nvPr>
        </p:nvSpPr>
        <p:spPr/>
        <p:txBody>
          <a:bodyPr/>
          <a:lstStyle/>
          <a:p>
            <a:pPr eaLnBrk="1" hangingPunct="1">
              <a:defRPr/>
            </a:pPr>
            <a:fld id="{7F17322B-37E8-4F5E-8DD4-695397DA7495}" type="slidenum">
              <a:rPr lang="en-US" altLang="en-US" sz="1000" smtClean="0"/>
              <a:pPr eaLnBrk="1" hangingPunct="1">
                <a:defRPr/>
              </a:pPr>
              <a:t>‹#›</a:t>
            </a:fld>
            <a:endParaRPr lang="en-US" altLang="en-US" sz="1000" smtClean="0"/>
          </a:p>
        </p:txBody>
      </p:sp>
    </p:spTree>
    <p:extLst>
      <p:ext uri="{BB962C8B-B14F-4D97-AF65-F5344CB8AC3E}">
        <p14:creationId xmlns:p14="http://schemas.microsoft.com/office/powerpoint/2010/main" val="141354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eaLnBrk="1" hangingPunct="1">
              <a:defRPr/>
            </a:pPr>
            <a:fld id="{C855CCEE-4556-4E12-BAC2-595BEC57EEDD}" type="datetime9">
              <a:rPr lang="en-US" altLang="en-US" sz="1000" smtClean="0"/>
              <a:t>8/28/2023 4:02:25 PM</a:t>
            </a:fld>
            <a:endParaRPr lang="en-US" altLang="en-US" sz="1000"/>
          </a:p>
        </p:txBody>
      </p:sp>
      <p:sp>
        <p:nvSpPr>
          <p:cNvPr id="6" name="Footer Placeholder 5"/>
          <p:cNvSpPr>
            <a:spLocks noGrp="1"/>
          </p:cNvSpPr>
          <p:nvPr>
            <p:ph type="ftr" sz="quarter" idx="11"/>
          </p:nvPr>
        </p:nvSpPr>
        <p:spPr/>
        <p:txBody>
          <a:bodyPr/>
          <a:lstStyle/>
          <a:p>
            <a:pPr eaLnBrk="1" hangingPunct="1">
              <a:defRPr/>
            </a:pPr>
            <a:r>
              <a:rPr lang="en-US" altLang="en-US" sz="1000" smtClean="0"/>
              <a:t>J. Makau/ Marrian</a:t>
            </a:r>
            <a:endParaRPr lang="en-US" altLang="en-US" sz="1000"/>
          </a:p>
        </p:txBody>
      </p:sp>
      <p:sp>
        <p:nvSpPr>
          <p:cNvPr id="7" name="Slide Number Placeholder 6"/>
          <p:cNvSpPr>
            <a:spLocks noGrp="1"/>
          </p:cNvSpPr>
          <p:nvPr>
            <p:ph type="sldNum" sz="quarter" idx="12"/>
          </p:nvPr>
        </p:nvSpPr>
        <p:spPr/>
        <p:txBody>
          <a:bodyPr/>
          <a:lstStyle/>
          <a:p>
            <a:pPr eaLnBrk="1" hangingPunct="1">
              <a:defRPr/>
            </a:pPr>
            <a:fld id="{7F17322B-37E8-4F5E-8DD4-695397DA7495}" type="slidenum">
              <a:rPr lang="en-US" altLang="en-US" sz="1000" smtClean="0"/>
              <a:pPr eaLnBrk="1" hangingPunct="1">
                <a:defRPr/>
              </a:pPr>
              <a:t>‹#›</a:t>
            </a:fld>
            <a:endParaRPr lang="en-US" altLang="en-US" sz="1000" smtClean="0"/>
          </a:p>
        </p:txBody>
      </p:sp>
    </p:spTree>
    <p:extLst>
      <p:ext uri="{BB962C8B-B14F-4D97-AF65-F5344CB8AC3E}">
        <p14:creationId xmlns:p14="http://schemas.microsoft.com/office/powerpoint/2010/main" val="1974590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defRPr/>
            </a:pPr>
            <a:fld id="{6C75F5AF-170B-4F71-A920-09B5E69D294F}" type="datetime9">
              <a:rPr lang="en-US" altLang="en-US" sz="1000" smtClean="0"/>
              <a:t>8/28/2023 4:02:25 PM</a:t>
            </a:fld>
            <a:endParaRPr lang="en-US" altLang="en-US" sz="100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defRPr/>
            </a:pPr>
            <a:r>
              <a:rPr lang="en-US" altLang="en-US" sz="1000" smtClean="0"/>
              <a:t>J. Makau/ Marrian</a:t>
            </a:r>
            <a:endParaRPr lang="en-US" altLang="en-US" sz="100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defRPr/>
            </a:pPr>
            <a:fld id="{7F17322B-37E8-4F5E-8DD4-695397DA7495}" type="slidenum">
              <a:rPr lang="en-US" altLang="en-US" sz="1000" smtClean="0"/>
              <a:pPr eaLnBrk="1" hangingPunct="1">
                <a:defRPr/>
              </a:pPr>
              <a:t>‹#›</a:t>
            </a:fld>
            <a:endParaRPr lang="en-US" altLang="en-US" sz="1000" smtClean="0"/>
          </a:p>
        </p:txBody>
      </p:sp>
    </p:spTree>
    <p:extLst>
      <p:ext uri="{BB962C8B-B14F-4D97-AF65-F5344CB8AC3E}">
        <p14:creationId xmlns:p14="http://schemas.microsoft.com/office/powerpoint/2010/main" val="313568191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8.tm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s://www.mywaste.ie/the-circular-economy/"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tm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tm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hyperlink" Target="http://www.nema.go.ke/" TargetMode="Externa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5.png"/><Relationship Id="rId7" Type="http://schemas.openxmlformats.org/officeDocument/2006/relationships/image" Target="../media/image2.png"/><Relationship Id="rId2" Type="http://schemas.openxmlformats.org/officeDocument/2006/relationships/hyperlink" Target="http://www.nema.go.ke/" TargetMode="External"/><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30.jpg"/><Relationship Id="rId5" Type="http://schemas.openxmlformats.org/officeDocument/2006/relationships/image" Target="../media/image27.jpg"/><Relationship Id="rId10" Type="http://schemas.openxmlformats.org/officeDocument/2006/relationships/image" Target="../media/image29.jpeg"/><Relationship Id="rId4" Type="http://schemas.openxmlformats.org/officeDocument/2006/relationships/image" Target="../media/image26.png"/><Relationship Id="rId9"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youtu.be/v7WUpgPZzpI"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tm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gapminder.org/answers/how-does-income-relate-to-life-expectancy/"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9.tmp"/><Relationship Id="rId3" Type="http://schemas.openxmlformats.org/officeDocument/2006/relationships/image" Target="../media/image1.png"/><Relationship Id="rId7" Type="http://schemas.openxmlformats.org/officeDocument/2006/relationships/image" Target="../media/image8.tm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tmp"/><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tiff"/><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p:cNvSpPr>
          <p:nvPr>
            <p:ph type="ctrTitle"/>
          </p:nvPr>
        </p:nvSpPr>
        <p:spPr>
          <a:xfrm>
            <a:off x="526092" y="1824613"/>
            <a:ext cx="11201400" cy="1509446"/>
          </a:xfr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anchor="b" anchorCtr="0">
            <a:noAutofit/>
          </a:bodyPr>
          <a:lstStyle/>
          <a:p>
            <a:r>
              <a:rPr lang="en-GB" sz="3600" b="1" dirty="0" smtClean="0">
                <a:latin typeface="Rockwell" panose="02060603020205020403" pitchFamily="18" charset="0"/>
              </a:rPr>
              <a:t>GREEN GROWTH AND CIRCULAR ECONOMY</a:t>
            </a:r>
            <a:br>
              <a:rPr lang="en-GB" sz="3600" b="1" dirty="0" smtClean="0">
                <a:latin typeface="Rockwell" panose="02060603020205020403" pitchFamily="18" charset="0"/>
              </a:rPr>
            </a:br>
            <a:endParaRPr lang="en-US" altLang="en-US" sz="3600" b="1" dirty="0">
              <a:latin typeface="Rockwell" panose="02060603020205020403" pitchFamily="18" charset="0"/>
            </a:endParaRPr>
          </a:p>
        </p:txBody>
      </p:sp>
      <p:sp>
        <p:nvSpPr>
          <p:cNvPr id="4099" name="Rectangle 5"/>
          <p:cNvSpPr>
            <a:spLocks noGrp="1"/>
          </p:cNvSpPr>
          <p:nvPr>
            <p:ph type="subTitle" idx="1"/>
          </p:nvPr>
        </p:nvSpPr>
        <p:spPr>
          <a:xfrm>
            <a:off x="794581" y="3838960"/>
            <a:ext cx="10591800" cy="2097405"/>
          </a:xfrm>
          <a:ln/>
        </p:spPr>
        <p:txBody>
          <a:bodyPr vert="horz" wrap="square" lIns="91440" tIns="45720" rIns="91440" bIns="45720" anchor="t" anchorCtr="0">
            <a:noAutofit/>
          </a:bodyPr>
          <a:lstStyle/>
          <a:p>
            <a:r>
              <a:rPr lang="en-US" dirty="0">
                <a:latin typeface="Footlight MT Light" panose="0204060206030A020304" pitchFamily="18" charset="0"/>
              </a:rPr>
              <a:t>PATRICIA MUMBI WAMBUA</a:t>
            </a:r>
          </a:p>
          <a:p>
            <a:r>
              <a:rPr lang="en-US" b="1" dirty="0">
                <a:latin typeface="Footlight MT Light" panose="0204060206030A020304" pitchFamily="18" charset="0"/>
              </a:rPr>
              <a:t>PRINCIPAL ENVIRONMENTAL EDUCATION  &amp; AWARENESS OFFICER</a:t>
            </a:r>
          </a:p>
          <a:p>
            <a:r>
              <a:rPr lang="en-US" dirty="0">
                <a:latin typeface="Footlight MT Light" panose="0204060206030A020304" pitchFamily="18" charset="0"/>
              </a:rPr>
              <a:t>NEMA –KENYA HEADQUARTERS -NAIROBI	</a:t>
            </a:r>
            <a:endParaRPr lang="en-US" dirty="0">
              <a:latin typeface="Footlight MT Light" panose="0204060206030A020304" pitchFamily="18"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75363"/>
            <a:ext cx="32766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11004647" y="5701355"/>
            <a:ext cx="1144588" cy="1133475"/>
            <a:chOff x="7239000" y="4800600"/>
            <a:chExt cx="1679975" cy="1897744"/>
          </a:xfrm>
        </p:grpSpPr>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6096000"/>
              <a:ext cx="1679975" cy="60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b="25372"/>
            <a:stretch>
              <a:fillRect/>
            </a:stretch>
          </p:blipFill>
          <p:spPr bwMode="auto">
            <a:xfrm>
              <a:off x="7315200" y="4800600"/>
              <a:ext cx="1447800" cy="128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
          <p:cNvGrpSpPr>
            <a:grpSpLocks/>
          </p:cNvGrpSpPr>
          <p:nvPr/>
        </p:nvGrpSpPr>
        <p:grpSpPr bwMode="auto">
          <a:xfrm>
            <a:off x="5362130" y="0"/>
            <a:ext cx="1529324" cy="1605776"/>
            <a:chOff x="7239000" y="4800600"/>
            <a:chExt cx="1679975" cy="1897744"/>
          </a:xfrm>
        </p:grpSpPr>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6096000"/>
              <a:ext cx="1679975" cy="60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b="25372"/>
            <a:stretch>
              <a:fillRect/>
            </a:stretch>
          </p:blipFill>
          <p:spPr bwMode="auto">
            <a:xfrm>
              <a:off x="7315200" y="4800600"/>
              <a:ext cx="1447800" cy="128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Date Placeholder 1"/>
          <p:cNvSpPr>
            <a:spLocks noGrp="1"/>
          </p:cNvSpPr>
          <p:nvPr>
            <p:ph type="dt" sz="half" idx="10"/>
          </p:nvPr>
        </p:nvSpPr>
        <p:spPr/>
        <p:txBody>
          <a:bodyPr/>
          <a:lstStyle/>
          <a:p>
            <a:pPr eaLnBrk="1" hangingPunct="1">
              <a:defRPr/>
            </a:pPr>
            <a:fld id="{5FD6C6B0-7550-473E-8D6B-BA7E486C6968}" type="datetime9">
              <a:rPr lang="en-US" altLang="en-US" sz="1000" smtClean="0"/>
              <a:t>8/28/2023 4:03:00 PM</a:t>
            </a:fld>
            <a:endParaRPr lang="en-US" altLang="en-US" sz="1000" dirty="0"/>
          </a:p>
        </p:txBody>
      </p:sp>
      <p:sp>
        <p:nvSpPr>
          <p:cNvPr id="3" name="Slide Number Placeholder 2"/>
          <p:cNvSpPr>
            <a:spLocks noGrp="1"/>
          </p:cNvSpPr>
          <p:nvPr>
            <p:ph type="sldNum" sz="quarter" idx="12"/>
          </p:nvPr>
        </p:nvSpPr>
        <p:spPr/>
        <p:txBody>
          <a:bodyPr/>
          <a:lstStyle/>
          <a:p>
            <a:pPr eaLnBrk="1" hangingPunct="1">
              <a:defRPr/>
            </a:pPr>
            <a:fld id="{83467053-BC0E-43D4-B799-1E9BBCC0FB98}" type="slidenum">
              <a:rPr lang="en-US" altLang="en-US" sz="1000" smtClean="0"/>
              <a:pPr eaLnBrk="1" hangingPunct="1">
                <a:defRPr/>
              </a:pPr>
              <a:t>1</a:t>
            </a:fld>
            <a:endParaRPr lang="en-US" altLang="en-US" sz="1000" smtClean="0"/>
          </a:p>
        </p:txBody>
      </p:sp>
      <p:sp>
        <p:nvSpPr>
          <p:cNvPr id="11" name="Footer Placeholder 10"/>
          <p:cNvSpPr>
            <a:spLocks noGrp="1"/>
          </p:cNvSpPr>
          <p:nvPr>
            <p:ph type="ftr" sz="quarter" idx="11"/>
          </p:nvPr>
        </p:nvSpPr>
        <p:spPr/>
        <p:txBody>
          <a:bodyPr/>
          <a:lstStyle/>
          <a:p>
            <a:pPr eaLnBrk="1" hangingPunct="1">
              <a:defRPr/>
            </a:pPr>
            <a:r>
              <a:rPr lang="en-US" altLang="en-US" sz="1000" smtClean="0"/>
              <a:t>J. Makau</a:t>
            </a:r>
            <a:endParaRPr lang="en-US" altLang="en-US" sz="1000"/>
          </a:p>
        </p:txBody>
      </p:sp>
    </p:spTree>
    <p:extLst>
      <p:ext uri="{BB962C8B-B14F-4D97-AF65-F5344CB8AC3E}">
        <p14:creationId xmlns:p14="http://schemas.microsoft.com/office/powerpoint/2010/main" val="1113222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txBox="1">
            <a:spLocks noGrp="1"/>
          </p:cNvSpPr>
          <p:nvPr/>
        </p:nvSpPr>
        <p:spPr>
          <a:xfrm>
            <a:off x="3962401" y="6248401"/>
            <a:ext cx="2130425" cy="474663"/>
          </a:xfrm>
          <a:prstGeom prst="rect">
            <a:avLst/>
          </a:prstGeom>
          <a:noFill/>
          <a:ln w="9525">
            <a:noFill/>
          </a:ln>
        </p:spPr>
        <p:txBody>
          <a:bodyPr anchor="b" anchorCtr="0"/>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980"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4005"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430"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930" indent="-316230"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stStyle>
          <a:p>
            <a:pPr marL="0" indent="0" algn="r" eaLnBrk="1" hangingPunct="1">
              <a:spcBef>
                <a:spcPct val="0"/>
              </a:spcBef>
              <a:buClrTx/>
              <a:buSzTx/>
              <a:buNone/>
            </a:pPr>
            <a:fld id="{BB962C8B-B14F-4D97-AF65-F5344CB8AC3E}" type="datetime1">
              <a:rPr lang="en-US" altLang="en-US" sz="1400" dirty="0"/>
              <a:pPr marL="0" indent="0" algn="r" eaLnBrk="1" hangingPunct="1">
                <a:spcBef>
                  <a:spcPct val="0"/>
                </a:spcBef>
                <a:buClrTx/>
                <a:buSzTx/>
                <a:buNone/>
              </a:pPr>
              <a:t>8/28/2023</a:t>
            </a:fld>
            <a:endParaRPr lang="en-US" altLang="en-US" sz="1400" dirty="0"/>
          </a:p>
        </p:txBody>
      </p:sp>
      <p:sp>
        <p:nvSpPr>
          <p:cNvPr id="14339" name="Slide Number Placeholder 5"/>
          <p:cNvSpPr txBox="1">
            <a:spLocks noGrp="1"/>
          </p:cNvSpPr>
          <p:nvPr/>
        </p:nvSpPr>
        <p:spPr>
          <a:xfrm>
            <a:off x="1608139" y="6242050"/>
            <a:ext cx="587375" cy="488950"/>
          </a:xfrm>
          <a:prstGeom prst="rect">
            <a:avLst/>
          </a:prstGeom>
          <a:noFill/>
          <a:ln w="9525">
            <a:noFill/>
          </a:ln>
        </p:spPr>
        <p:txBody>
          <a:bodyPr anchor="b" anchorCtr="1"/>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980"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4005"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430"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930" indent="-316230"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stStyle>
          <a:p>
            <a:pPr marL="0" indent="0" eaLnBrk="1" hangingPunct="1">
              <a:spcBef>
                <a:spcPct val="0"/>
              </a:spcBef>
              <a:buClrTx/>
              <a:buSzTx/>
              <a:buNone/>
            </a:pPr>
            <a:fld id="{9A0DB2DC-4C9A-4742-B13C-FB6460FD3503}" type="slidenum">
              <a:rPr lang="en-US" altLang="en-US" sz="2600" b="1" dirty="0">
                <a:solidFill>
                  <a:schemeClr val="bg1"/>
                </a:solidFill>
              </a:rPr>
              <a:pPr marL="0" indent="0" eaLnBrk="1" hangingPunct="1">
                <a:spcBef>
                  <a:spcPct val="0"/>
                </a:spcBef>
                <a:buClrTx/>
                <a:buSzTx/>
                <a:buNone/>
              </a:pPr>
              <a:t>10</a:t>
            </a:fld>
            <a:endParaRPr lang="en-US" altLang="en-US" sz="2600" b="1" dirty="0">
              <a:solidFill>
                <a:schemeClr val="bg1"/>
              </a:solidFill>
            </a:endParaRPr>
          </a:p>
        </p:txBody>
      </p:sp>
      <p:sp>
        <p:nvSpPr>
          <p:cNvPr id="14340" name="AutoShape 2"/>
          <p:cNvSpPr>
            <a:spLocks noGrp="1"/>
          </p:cNvSpPr>
          <p:nvPr>
            <p:ph type="title" idx="4294967295"/>
          </p:nvPr>
        </p:nvSpPr>
        <p:spPr>
          <a:xfrm>
            <a:off x="-3174" y="0"/>
            <a:ext cx="12192000" cy="1189038"/>
          </a:xfr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rtlCol="0" anchor="b" anchorCtr="0">
            <a:normAutofit/>
          </a:bodyPr>
          <a:lstStyle/>
          <a:p>
            <a:r>
              <a:rPr lang="en-GB" sz="4000" b="1" dirty="0" smtClean="0">
                <a:solidFill>
                  <a:schemeClr val="tx1"/>
                </a:solidFill>
                <a:latin typeface="Rockwell" panose="02060603020205020403" pitchFamily="18" charset="0"/>
              </a:rPr>
              <a:t>ECOSYSTEM SERVICES</a:t>
            </a:r>
            <a:endParaRPr lang="en-US" altLang="en-US" sz="4000" b="1" dirty="0">
              <a:solidFill>
                <a:schemeClr val="tx1"/>
              </a:solidFill>
              <a:latin typeface="Rockwell" panose="02060603020205020403"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75363"/>
            <a:ext cx="32766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11004647" y="5701355"/>
            <a:ext cx="1144588" cy="1133475"/>
            <a:chOff x="7239000" y="4800600"/>
            <a:chExt cx="1679975" cy="1897744"/>
          </a:xfrm>
        </p:grpSpPr>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6096000"/>
              <a:ext cx="1679975" cy="60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b="25372"/>
            <a:stretch>
              <a:fillRect/>
            </a:stretch>
          </p:blipFill>
          <p:spPr bwMode="auto">
            <a:xfrm>
              <a:off x="7315200" y="4800600"/>
              <a:ext cx="1447800" cy="128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Date Placeholder 1"/>
          <p:cNvSpPr>
            <a:spLocks noGrp="1"/>
          </p:cNvSpPr>
          <p:nvPr>
            <p:ph type="dt" sz="half" idx="10"/>
          </p:nvPr>
        </p:nvSpPr>
        <p:spPr/>
        <p:txBody>
          <a:bodyPr/>
          <a:lstStyle/>
          <a:p>
            <a:pPr eaLnBrk="1" hangingPunct="1">
              <a:defRPr/>
            </a:pPr>
            <a:fld id="{0BE0ACED-05AE-416B-B053-9C3E096804F8}" type="datetime9">
              <a:rPr lang="en-US" altLang="en-US" sz="1000" smtClean="0"/>
              <a:t>8/28/2023 4:02:25 PM</a:t>
            </a:fld>
            <a:endParaRPr lang="en-US" altLang="en-US" sz="1000"/>
          </a:p>
        </p:txBody>
      </p:sp>
      <p:sp>
        <p:nvSpPr>
          <p:cNvPr id="3" name="Slide Number Placeholder 2"/>
          <p:cNvSpPr>
            <a:spLocks noGrp="1"/>
          </p:cNvSpPr>
          <p:nvPr>
            <p:ph type="sldNum" sz="quarter" idx="12"/>
          </p:nvPr>
        </p:nvSpPr>
        <p:spPr/>
        <p:txBody>
          <a:bodyPr/>
          <a:lstStyle/>
          <a:p>
            <a:pPr eaLnBrk="1" hangingPunct="1">
              <a:defRPr/>
            </a:pPr>
            <a:fld id="{7F17322B-37E8-4F5E-8DD4-695397DA7495}" type="slidenum">
              <a:rPr lang="en-US" altLang="en-US" sz="1000" smtClean="0"/>
              <a:pPr eaLnBrk="1" hangingPunct="1">
                <a:defRPr/>
              </a:pPr>
              <a:t>10</a:t>
            </a:fld>
            <a:endParaRPr lang="en-US" altLang="en-US" sz="1000" smtClean="0"/>
          </a:p>
        </p:txBody>
      </p:sp>
      <p:sp>
        <p:nvSpPr>
          <p:cNvPr id="4" name="Footer Placeholder 3"/>
          <p:cNvSpPr>
            <a:spLocks noGrp="1"/>
          </p:cNvSpPr>
          <p:nvPr>
            <p:ph type="ftr" sz="quarter" idx="11"/>
          </p:nvPr>
        </p:nvSpPr>
        <p:spPr>
          <a:xfrm>
            <a:off x="4530291" y="6378542"/>
            <a:ext cx="4114800" cy="365125"/>
          </a:xfrm>
        </p:spPr>
        <p:txBody>
          <a:bodyPr/>
          <a:lstStyle/>
          <a:p>
            <a:pPr eaLnBrk="1" hangingPunct="1">
              <a:defRPr/>
            </a:pPr>
            <a:r>
              <a:rPr lang="en-US" altLang="en-US" sz="1000" dirty="0" smtClean="0"/>
              <a:t>J. Makau/ Marrian</a:t>
            </a:r>
            <a:endParaRPr lang="en-US" altLang="en-US" sz="1000" dirty="0"/>
          </a:p>
        </p:txBody>
      </p:sp>
      <p:pic>
        <p:nvPicPr>
          <p:cNvPr id="2050" name="Picture 2" descr="The four categories of ecosystem services, and examples of those services, as defined by the Millennium Ecosystem Assessment, 20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4089" y="1422318"/>
            <a:ext cx="6147262" cy="465304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81000" y="1470025"/>
            <a:ext cx="4724400" cy="1938992"/>
          </a:xfrm>
          <a:prstGeom prst="rect">
            <a:avLst/>
          </a:prstGeom>
        </p:spPr>
        <p:txBody>
          <a:bodyPr wrap="square">
            <a:spAutoFit/>
          </a:bodyPr>
          <a:lstStyle/>
          <a:p>
            <a:r>
              <a:rPr lang="en-GB" sz="2000" b="1" dirty="0" smtClean="0">
                <a:latin typeface="Rockwell" panose="02060603020205020403" pitchFamily="18" charset="0"/>
              </a:rPr>
              <a:t>To derive benefits from ecosystems, we must re-think and be purposeful towards sustainability </a:t>
            </a:r>
          </a:p>
          <a:p>
            <a:endParaRPr lang="en-GB" sz="2000" b="1" dirty="0" smtClean="0">
              <a:latin typeface="Rockwell" panose="02060603020205020403" pitchFamily="18" charset="0"/>
            </a:endParaRPr>
          </a:p>
          <a:p>
            <a:r>
              <a:rPr lang="en-GB" sz="2000" b="1" dirty="0" smtClean="0">
                <a:latin typeface="Rockwell" panose="02060603020205020403" pitchFamily="18" charset="0"/>
              </a:rPr>
              <a:t>We cannot continue with business as usual </a:t>
            </a:r>
            <a:endParaRPr lang="en-US" sz="2000" b="1" dirty="0">
              <a:latin typeface="Rockwell" panose="02060603020205020403" pitchFamily="18" charset="0"/>
            </a:endParaRPr>
          </a:p>
        </p:txBody>
      </p:sp>
    </p:spTree>
    <p:extLst>
      <p:ext uri="{BB962C8B-B14F-4D97-AF65-F5344CB8AC3E}">
        <p14:creationId xmlns:p14="http://schemas.microsoft.com/office/powerpoint/2010/main" val="41025885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75363"/>
            <a:ext cx="32766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12192000" cy="890991"/>
          </a:xfr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rtlCol="0" anchor="b" anchorCtr="0">
            <a:normAutofit/>
          </a:bodyPr>
          <a:lstStyle/>
          <a:p>
            <a:r>
              <a:rPr lang="en-US" sz="3600" b="1" dirty="0" smtClean="0">
                <a:latin typeface="Rockwell" panose="02060603020205020403" pitchFamily="18" charset="0"/>
              </a:rPr>
              <a:t>Linear economy </a:t>
            </a:r>
            <a:endParaRPr lang="en-US" sz="3600" b="1" dirty="0">
              <a:latin typeface="Rockwell" panose="02060603020205020403" pitchFamily="18" charset="0"/>
            </a:endParaRPr>
          </a:p>
        </p:txBody>
      </p:sp>
      <p:grpSp>
        <p:nvGrpSpPr>
          <p:cNvPr id="6" name="Group 5"/>
          <p:cNvGrpSpPr>
            <a:grpSpLocks/>
          </p:cNvGrpSpPr>
          <p:nvPr/>
        </p:nvGrpSpPr>
        <p:grpSpPr bwMode="auto">
          <a:xfrm>
            <a:off x="11004647" y="5701355"/>
            <a:ext cx="1144588" cy="1133475"/>
            <a:chOff x="7239000" y="4800600"/>
            <a:chExt cx="1679975" cy="1897744"/>
          </a:xfrm>
        </p:grpSpPr>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6096000"/>
              <a:ext cx="1679975" cy="60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b="25372"/>
            <a:stretch>
              <a:fillRect/>
            </a:stretch>
          </p:blipFill>
          <p:spPr bwMode="auto">
            <a:xfrm>
              <a:off x="7315200" y="4800600"/>
              <a:ext cx="1447800" cy="128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Date Placeholder 8"/>
          <p:cNvSpPr>
            <a:spLocks noGrp="1"/>
          </p:cNvSpPr>
          <p:nvPr>
            <p:ph type="dt" sz="half" idx="10"/>
          </p:nvPr>
        </p:nvSpPr>
        <p:spPr/>
        <p:txBody>
          <a:bodyPr/>
          <a:lstStyle/>
          <a:p>
            <a:fld id="{49452FA3-2EAD-4C3B-83A4-8671D20DB043}" type="datetime9">
              <a:rPr lang="en-US" smtClean="0"/>
              <a:t>8/28/2023 4:02:25 PM</a:t>
            </a:fld>
            <a:endParaRPr lang="en-IN" dirty="0"/>
          </a:p>
        </p:txBody>
      </p:sp>
      <p:sp>
        <p:nvSpPr>
          <p:cNvPr id="10" name="Slide Number Placeholder 9"/>
          <p:cNvSpPr>
            <a:spLocks noGrp="1"/>
          </p:cNvSpPr>
          <p:nvPr>
            <p:ph type="sldNum" sz="quarter" idx="12"/>
          </p:nvPr>
        </p:nvSpPr>
        <p:spPr/>
        <p:txBody>
          <a:bodyPr/>
          <a:lstStyle/>
          <a:p>
            <a:fld id="{079260A7-AEC4-40FB-BA3D-EBC9BBA35E4D}" type="slidenum">
              <a:rPr lang="en-IN" smtClean="0"/>
              <a:pPr/>
              <a:t>11</a:t>
            </a:fld>
            <a:endParaRPr lang="en-IN"/>
          </a:p>
        </p:txBody>
      </p:sp>
      <p:sp>
        <p:nvSpPr>
          <p:cNvPr id="4" name="Footer Placeholder 3"/>
          <p:cNvSpPr>
            <a:spLocks noGrp="1"/>
          </p:cNvSpPr>
          <p:nvPr>
            <p:ph type="ftr" sz="quarter" idx="11"/>
          </p:nvPr>
        </p:nvSpPr>
        <p:spPr/>
        <p:txBody>
          <a:bodyPr/>
          <a:lstStyle/>
          <a:p>
            <a:pPr eaLnBrk="1" hangingPunct="1">
              <a:defRPr/>
            </a:pPr>
            <a:r>
              <a:rPr lang="en-US" altLang="en-US" sz="1000" smtClean="0"/>
              <a:t>J. Makau/ Marrian</a:t>
            </a:r>
            <a:endParaRPr lang="en-US" altLang="en-US" sz="1000"/>
          </a:p>
        </p:txBody>
      </p:sp>
      <p:pic>
        <p:nvPicPr>
          <p:cNvPr id="12" name="Picture 11"/>
          <p:cNvPicPr>
            <a:picLocks noChangeAspect="1"/>
          </p:cNvPicPr>
          <p:nvPr/>
        </p:nvPicPr>
        <p:blipFill>
          <a:blip r:embed="rId5"/>
          <a:stretch>
            <a:fillRect/>
          </a:stretch>
        </p:blipFill>
        <p:spPr>
          <a:xfrm>
            <a:off x="5670647" y="899449"/>
            <a:ext cx="6343651" cy="5744197"/>
          </a:xfrm>
          <a:prstGeom prst="rect">
            <a:avLst/>
          </a:prstGeom>
        </p:spPr>
      </p:pic>
      <p:pic>
        <p:nvPicPr>
          <p:cNvPr id="14" name="Picture 13"/>
          <p:cNvPicPr>
            <a:picLocks noChangeAspect="1"/>
          </p:cNvPicPr>
          <p:nvPr/>
        </p:nvPicPr>
        <p:blipFill rotWithShape="1">
          <a:blip r:embed="rId6"/>
          <a:srcRect l="8235" r="4706"/>
          <a:stretch/>
        </p:blipFill>
        <p:spPr>
          <a:xfrm>
            <a:off x="152400" y="1171978"/>
            <a:ext cx="5638800" cy="3962400"/>
          </a:xfrm>
          <a:prstGeom prst="rect">
            <a:avLst/>
          </a:prstGeom>
        </p:spPr>
      </p:pic>
    </p:spTree>
    <p:extLst>
      <p:ext uri="{BB962C8B-B14F-4D97-AF65-F5344CB8AC3E}">
        <p14:creationId xmlns:p14="http://schemas.microsoft.com/office/powerpoint/2010/main" val="26319962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75363"/>
            <a:ext cx="32766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12192000" cy="890991"/>
          </a:xfr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rtlCol="0" anchor="b" anchorCtr="0">
            <a:normAutofit fontScale="90000"/>
          </a:bodyPr>
          <a:lstStyle/>
          <a:p>
            <a:r>
              <a:rPr lang="en-US" sz="3600" b="1" dirty="0" smtClean="0">
                <a:latin typeface="Rockwell" panose="02060603020205020403" pitchFamily="18" charset="0"/>
              </a:rPr>
              <a:t>Linear economy: Waste management scenario in Kenya </a:t>
            </a:r>
            <a:endParaRPr lang="en-US" sz="3600" b="1" dirty="0">
              <a:latin typeface="Rockwell" panose="02060603020205020403" pitchFamily="18" charset="0"/>
            </a:endParaRPr>
          </a:p>
        </p:txBody>
      </p:sp>
      <p:grpSp>
        <p:nvGrpSpPr>
          <p:cNvPr id="6" name="Group 5"/>
          <p:cNvGrpSpPr>
            <a:grpSpLocks/>
          </p:cNvGrpSpPr>
          <p:nvPr/>
        </p:nvGrpSpPr>
        <p:grpSpPr bwMode="auto">
          <a:xfrm>
            <a:off x="11004647" y="5701355"/>
            <a:ext cx="1144588" cy="1133475"/>
            <a:chOff x="7239000" y="4800600"/>
            <a:chExt cx="1679975" cy="1897744"/>
          </a:xfrm>
        </p:grpSpPr>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6096000"/>
              <a:ext cx="1679975" cy="60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b="25372"/>
            <a:stretch>
              <a:fillRect/>
            </a:stretch>
          </p:blipFill>
          <p:spPr bwMode="auto">
            <a:xfrm>
              <a:off x="7315200" y="4800600"/>
              <a:ext cx="1447800" cy="128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Date Placeholder 8"/>
          <p:cNvSpPr>
            <a:spLocks noGrp="1"/>
          </p:cNvSpPr>
          <p:nvPr>
            <p:ph type="dt" sz="half" idx="10"/>
          </p:nvPr>
        </p:nvSpPr>
        <p:spPr/>
        <p:txBody>
          <a:bodyPr/>
          <a:lstStyle/>
          <a:p>
            <a:fld id="{49452FA3-2EAD-4C3B-83A4-8671D20DB043}" type="datetime9">
              <a:rPr lang="en-US" smtClean="0"/>
              <a:t>8/28/2023 4:02:25 PM</a:t>
            </a:fld>
            <a:endParaRPr lang="en-IN" dirty="0"/>
          </a:p>
        </p:txBody>
      </p:sp>
      <p:sp>
        <p:nvSpPr>
          <p:cNvPr id="10" name="Slide Number Placeholder 9"/>
          <p:cNvSpPr>
            <a:spLocks noGrp="1"/>
          </p:cNvSpPr>
          <p:nvPr>
            <p:ph type="sldNum" sz="quarter" idx="12"/>
          </p:nvPr>
        </p:nvSpPr>
        <p:spPr/>
        <p:txBody>
          <a:bodyPr/>
          <a:lstStyle/>
          <a:p>
            <a:fld id="{079260A7-AEC4-40FB-BA3D-EBC9BBA35E4D}" type="slidenum">
              <a:rPr lang="en-IN" smtClean="0"/>
              <a:pPr/>
              <a:t>12</a:t>
            </a:fld>
            <a:endParaRPr lang="en-IN"/>
          </a:p>
        </p:txBody>
      </p:sp>
      <p:sp>
        <p:nvSpPr>
          <p:cNvPr id="4" name="Footer Placeholder 3"/>
          <p:cNvSpPr>
            <a:spLocks noGrp="1"/>
          </p:cNvSpPr>
          <p:nvPr>
            <p:ph type="ftr" sz="quarter" idx="11"/>
          </p:nvPr>
        </p:nvSpPr>
        <p:spPr/>
        <p:txBody>
          <a:bodyPr/>
          <a:lstStyle/>
          <a:p>
            <a:pPr eaLnBrk="1" hangingPunct="1">
              <a:defRPr/>
            </a:pPr>
            <a:r>
              <a:rPr lang="en-US" altLang="en-US" sz="1000" smtClean="0"/>
              <a:t>J. Makau/ Marrian</a:t>
            </a:r>
            <a:endParaRPr lang="en-US" altLang="en-US" sz="1000"/>
          </a:p>
        </p:txBody>
      </p:sp>
      <p:pic>
        <p:nvPicPr>
          <p:cNvPr id="11" name="Picture 10"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3600" y="846530"/>
            <a:ext cx="8418504" cy="5672996"/>
          </a:xfrm>
          <a:prstGeom prst="rect">
            <a:avLst/>
          </a:prstGeom>
        </p:spPr>
      </p:pic>
    </p:spTree>
    <p:extLst>
      <p:ext uri="{BB962C8B-B14F-4D97-AF65-F5344CB8AC3E}">
        <p14:creationId xmlns:p14="http://schemas.microsoft.com/office/powerpoint/2010/main" val="16043568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75363"/>
            <a:ext cx="32766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12192000" cy="890991"/>
          </a:xfr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rtlCol="0" anchor="b" anchorCtr="0">
            <a:normAutofit/>
          </a:bodyPr>
          <a:lstStyle/>
          <a:p>
            <a:r>
              <a:rPr lang="en-US" sz="3600" b="1" dirty="0" smtClean="0">
                <a:latin typeface="Rockwell" panose="02060603020205020403" pitchFamily="18" charset="0"/>
              </a:rPr>
              <a:t>Circular Economy </a:t>
            </a:r>
            <a:endParaRPr lang="en-US" sz="3600" b="1" dirty="0">
              <a:latin typeface="Rockwell" panose="02060603020205020403" pitchFamily="18" charset="0"/>
            </a:endParaRPr>
          </a:p>
        </p:txBody>
      </p:sp>
      <p:grpSp>
        <p:nvGrpSpPr>
          <p:cNvPr id="6" name="Group 5"/>
          <p:cNvGrpSpPr>
            <a:grpSpLocks/>
          </p:cNvGrpSpPr>
          <p:nvPr/>
        </p:nvGrpSpPr>
        <p:grpSpPr bwMode="auto">
          <a:xfrm>
            <a:off x="11004647" y="5701355"/>
            <a:ext cx="1144588" cy="1133475"/>
            <a:chOff x="7239000" y="4800600"/>
            <a:chExt cx="1679975" cy="1897744"/>
          </a:xfrm>
        </p:grpSpPr>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6096000"/>
              <a:ext cx="1679975" cy="60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b="25372"/>
            <a:stretch>
              <a:fillRect/>
            </a:stretch>
          </p:blipFill>
          <p:spPr bwMode="auto">
            <a:xfrm>
              <a:off x="7315200" y="4800600"/>
              <a:ext cx="1447800" cy="128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Date Placeholder 8"/>
          <p:cNvSpPr>
            <a:spLocks noGrp="1"/>
          </p:cNvSpPr>
          <p:nvPr>
            <p:ph type="dt" sz="half" idx="10"/>
          </p:nvPr>
        </p:nvSpPr>
        <p:spPr/>
        <p:txBody>
          <a:bodyPr/>
          <a:lstStyle/>
          <a:p>
            <a:fld id="{49452FA3-2EAD-4C3B-83A4-8671D20DB043}" type="datetime9">
              <a:rPr lang="en-US" smtClean="0"/>
              <a:t>8/28/2023 4:02:25 PM</a:t>
            </a:fld>
            <a:endParaRPr lang="en-IN" dirty="0"/>
          </a:p>
        </p:txBody>
      </p:sp>
      <p:sp>
        <p:nvSpPr>
          <p:cNvPr id="10" name="Slide Number Placeholder 9"/>
          <p:cNvSpPr>
            <a:spLocks noGrp="1"/>
          </p:cNvSpPr>
          <p:nvPr>
            <p:ph type="sldNum" sz="quarter" idx="12"/>
          </p:nvPr>
        </p:nvSpPr>
        <p:spPr/>
        <p:txBody>
          <a:bodyPr/>
          <a:lstStyle/>
          <a:p>
            <a:fld id="{079260A7-AEC4-40FB-BA3D-EBC9BBA35E4D}" type="slidenum">
              <a:rPr lang="en-IN" smtClean="0"/>
              <a:pPr/>
              <a:t>13</a:t>
            </a:fld>
            <a:endParaRPr lang="en-IN"/>
          </a:p>
        </p:txBody>
      </p:sp>
      <p:sp>
        <p:nvSpPr>
          <p:cNvPr id="4" name="Footer Placeholder 3"/>
          <p:cNvSpPr>
            <a:spLocks noGrp="1"/>
          </p:cNvSpPr>
          <p:nvPr>
            <p:ph type="ftr" sz="quarter" idx="11"/>
          </p:nvPr>
        </p:nvSpPr>
        <p:spPr/>
        <p:txBody>
          <a:bodyPr/>
          <a:lstStyle/>
          <a:p>
            <a:pPr eaLnBrk="1" hangingPunct="1">
              <a:defRPr/>
            </a:pPr>
            <a:r>
              <a:rPr lang="en-US" altLang="en-US" sz="1000" smtClean="0"/>
              <a:t>J. Makau/ Marrian</a:t>
            </a:r>
            <a:endParaRPr lang="en-US" altLang="en-US" sz="1000"/>
          </a:p>
        </p:txBody>
      </p:sp>
      <p:pic>
        <p:nvPicPr>
          <p:cNvPr id="7170" name="Picture 2" descr="Ellen MacArthur pursues 20 million designers in circularity push | Social  Compliance &amp; CSR News | New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1571" y="952614"/>
            <a:ext cx="7143750"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6244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75363"/>
            <a:ext cx="32766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12192000" cy="890991"/>
          </a:xfr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rtlCol="0" anchor="b" anchorCtr="0">
            <a:normAutofit/>
          </a:bodyPr>
          <a:lstStyle/>
          <a:p>
            <a:r>
              <a:rPr lang="en-US" sz="3600" b="1" dirty="0" smtClean="0">
                <a:latin typeface="Rockwell" panose="02060603020205020403" pitchFamily="18" charset="0"/>
              </a:rPr>
              <a:t>Green Economy</a:t>
            </a:r>
            <a:endParaRPr lang="en-US" sz="3600" b="1" dirty="0">
              <a:latin typeface="Rockwell" panose="02060603020205020403" pitchFamily="18" charset="0"/>
            </a:endParaRPr>
          </a:p>
        </p:txBody>
      </p:sp>
      <p:grpSp>
        <p:nvGrpSpPr>
          <p:cNvPr id="6" name="Group 5"/>
          <p:cNvGrpSpPr>
            <a:grpSpLocks/>
          </p:cNvGrpSpPr>
          <p:nvPr/>
        </p:nvGrpSpPr>
        <p:grpSpPr bwMode="auto">
          <a:xfrm>
            <a:off x="11004647" y="5701355"/>
            <a:ext cx="1144588" cy="1133475"/>
            <a:chOff x="7239000" y="4800600"/>
            <a:chExt cx="1679975" cy="1897744"/>
          </a:xfrm>
        </p:grpSpPr>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6096000"/>
              <a:ext cx="1679975" cy="60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b="25372"/>
            <a:stretch>
              <a:fillRect/>
            </a:stretch>
          </p:blipFill>
          <p:spPr bwMode="auto">
            <a:xfrm>
              <a:off x="7315200" y="4800600"/>
              <a:ext cx="1447800" cy="128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Date Placeholder 8"/>
          <p:cNvSpPr>
            <a:spLocks noGrp="1"/>
          </p:cNvSpPr>
          <p:nvPr>
            <p:ph type="dt" sz="half" idx="10"/>
          </p:nvPr>
        </p:nvSpPr>
        <p:spPr/>
        <p:txBody>
          <a:bodyPr/>
          <a:lstStyle/>
          <a:p>
            <a:fld id="{49452FA3-2EAD-4C3B-83A4-8671D20DB043}" type="datetime9">
              <a:rPr lang="en-US" smtClean="0"/>
              <a:t>8/28/2023 4:02:25 PM</a:t>
            </a:fld>
            <a:endParaRPr lang="en-IN" dirty="0"/>
          </a:p>
        </p:txBody>
      </p:sp>
      <p:sp>
        <p:nvSpPr>
          <p:cNvPr id="10" name="Slide Number Placeholder 9"/>
          <p:cNvSpPr>
            <a:spLocks noGrp="1"/>
          </p:cNvSpPr>
          <p:nvPr>
            <p:ph type="sldNum" sz="quarter" idx="12"/>
          </p:nvPr>
        </p:nvSpPr>
        <p:spPr/>
        <p:txBody>
          <a:bodyPr/>
          <a:lstStyle/>
          <a:p>
            <a:fld id="{079260A7-AEC4-40FB-BA3D-EBC9BBA35E4D}" type="slidenum">
              <a:rPr lang="en-IN" smtClean="0"/>
              <a:pPr/>
              <a:t>14</a:t>
            </a:fld>
            <a:endParaRPr lang="en-IN"/>
          </a:p>
        </p:txBody>
      </p:sp>
      <p:sp>
        <p:nvSpPr>
          <p:cNvPr id="4" name="Footer Placeholder 3"/>
          <p:cNvSpPr>
            <a:spLocks noGrp="1"/>
          </p:cNvSpPr>
          <p:nvPr>
            <p:ph type="ftr" sz="quarter" idx="11"/>
          </p:nvPr>
        </p:nvSpPr>
        <p:spPr/>
        <p:txBody>
          <a:bodyPr/>
          <a:lstStyle/>
          <a:p>
            <a:pPr eaLnBrk="1" hangingPunct="1">
              <a:defRPr/>
            </a:pPr>
            <a:r>
              <a:rPr lang="en-US" altLang="en-US" sz="1000" dirty="0" smtClean="0"/>
              <a:t>J. Makau</a:t>
            </a:r>
            <a:endParaRPr lang="en-US" altLang="en-US" sz="1000" dirty="0"/>
          </a:p>
        </p:txBody>
      </p:sp>
      <p:sp>
        <p:nvSpPr>
          <p:cNvPr id="3" name="Rectangle 2"/>
          <p:cNvSpPr/>
          <p:nvPr/>
        </p:nvSpPr>
        <p:spPr>
          <a:xfrm>
            <a:off x="76200" y="990599"/>
            <a:ext cx="6635112" cy="4524315"/>
          </a:xfrm>
          <a:prstGeom prst="rect">
            <a:avLst/>
          </a:prstGeom>
        </p:spPr>
        <p:txBody>
          <a:bodyPr wrap="square">
            <a:spAutoFit/>
          </a:bodyPr>
          <a:lstStyle/>
          <a:p>
            <a:r>
              <a:rPr lang="en-GB" sz="2400" dirty="0">
                <a:solidFill>
                  <a:srgbClr val="000000"/>
                </a:solidFill>
                <a:latin typeface="Rockwell" panose="02060603020205020403" pitchFamily="18" charset="0"/>
              </a:rPr>
              <a:t>A green economy is </a:t>
            </a:r>
            <a:r>
              <a:rPr lang="en-GB" sz="2400" dirty="0" smtClean="0">
                <a:solidFill>
                  <a:srgbClr val="000000"/>
                </a:solidFill>
                <a:latin typeface="Rockwell" panose="02060603020205020403" pitchFamily="18" charset="0"/>
              </a:rPr>
              <a:t>a low </a:t>
            </a:r>
            <a:r>
              <a:rPr lang="en-GB" sz="2400" dirty="0">
                <a:solidFill>
                  <a:srgbClr val="000000"/>
                </a:solidFill>
                <a:latin typeface="Rockwell" panose="02060603020205020403" pitchFamily="18" charset="0"/>
              </a:rPr>
              <a:t>carbon, resource efficient and socially </a:t>
            </a:r>
            <a:r>
              <a:rPr lang="en-GB" sz="2400" dirty="0" smtClean="0">
                <a:solidFill>
                  <a:srgbClr val="000000"/>
                </a:solidFill>
                <a:latin typeface="Rockwell" panose="02060603020205020403" pitchFamily="18" charset="0"/>
              </a:rPr>
              <a:t>inclusive, </a:t>
            </a:r>
            <a:r>
              <a:rPr lang="en-GB" sz="2400" dirty="0">
                <a:solidFill>
                  <a:srgbClr val="000000"/>
                </a:solidFill>
                <a:latin typeface="Rockwell" panose="02060603020205020403" pitchFamily="18" charset="0"/>
              </a:rPr>
              <a:t>(UNEP</a:t>
            </a:r>
            <a:r>
              <a:rPr lang="en-GB" sz="2400" dirty="0" smtClean="0">
                <a:solidFill>
                  <a:srgbClr val="000000"/>
                </a:solidFill>
                <a:latin typeface="Rockwell" panose="02060603020205020403" pitchFamily="18" charset="0"/>
              </a:rPr>
              <a:t>).</a:t>
            </a:r>
            <a:endParaRPr lang="en-US" sz="2400" dirty="0">
              <a:latin typeface="Rockwell" panose="02060603020205020403" pitchFamily="18" charset="0"/>
            </a:endParaRPr>
          </a:p>
          <a:p>
            <a:endParaRPr lang="en-GB" sz="2400" dirty="0" smtClean="0">
              <a:solidFill>
                <a:srgbClr val="000000"/>
              </a:solidFill>
              <a:latin typeface="Rockwell" panose="02060603020205020403" pitchFamily="18" charset="0"/>
            </a:endParaRPr>
          </a:p>
          <a:p>
            <a:r>
              <a:rPr lang="en-GB" sz="2400" dirty="0" smtClean="0">
                <a:solidFill>
                  <a:srgbClr val="000000"/>
                </a:solidFill>
                <a:latin typeface="Rockwell" panose="02060603020205020403" pitchFamily="18" charset="0"/>
              </a:rPr>
              <a:t>In </a:t>
            </a:r>
            <a:r>
              <a:rPr lang="en-GB" sz="2400" dirty="0">
                <a:solidFill>
                  <a:srgbClr val="000000"/>
                </a:solidFill>
                <a:latin typeface="Rockwell" panose="02060603020205020403" pitchFamily="18" charset="0"/>
              </a:rPr>
              <a:t>a green economy, growth in employment and income are driven by public and private investment into such economic activities, infrastructure and assets that </a:t>
            </a:r>
            <a:r>
              <a:rPr lang="en-GB" sz="2400" dirty="0" smtClean="0">
                <a:solidFill>
                  <a:srgbClr val="000000"/>
                </a:solidFill>
                <a:latin typeface="Rockwell" panose="02060603020205020403" pitchFamily="18" charset="0"/>
              </a:rPr>
              <a:t>allow:</a:t>
            </a:r>
          </a:p>
          <a:p>
            <a:endParaRPr lang="en-GB" sz="2400" dirty="0" smtClean="0">
              <a:solidFill>
                <a:srgbClr val="000000"/>
              </a:solidFill>
              <a:latin typeface="Rockwell" panose="02060603020205020403" pitchFamily="18" charset="0"/>
            </a:endParaRPr>
          </a:p>
          <a:p>
            <a:pPr marL="400050" indent="-400050">
              <a:buAutoNum type="romanLcPeriod"/>
            </a:pPr>
            <a:r>
              <a:rPr lang="en-GB" sz="2400" dirty="0" smtClean="0">
                <a:solidFill>
                  <a:srgbClr val="000000"/>
                </a:solidFill>
                <a:latin typeface="Rockwell" panose="02060603020205020403" pitchFamily="18" charset="0"/>
              </a:rPr>
              <a:t>Reduced </a:t>
            </a:r>
            <a:r>
              <a:rPr lang="en-GB" sz="2400" dirty="0">
                <a:solidFill>
                  <a:srgbClr val="000000"/>
                </a:solidFill>
                <a:latin typeface="Rockwell" panose="02060603020205020403" pitchFamily="18" charset="0"/>
              </a:rPr>
              <a:t>carbon emissions and pollution, </a:t>
            </a:r>
            <a:endParaRPr lang="en-GB" sz="2400" dirty="0" smtClean="0">
              <a:solidFill>
                <a:srgbClr val="000000"/>
              </a:solidFill>
              <a:latin typeface="Rockwell" panose="02060603020205020403" pitchFamily="18" charset="0"/>
            </a:endParaRPr>
          </a:p>
          <a:p>
            <a:pPr marL="400050" indent="-400050">
              <a:buAutoNum type="romanLcPeriod"/>
            </a:pPr>
            <a:r>
              <a:rPr lang="en-GB" sz="2400" dirty="0" smtClean="0">
                <a:solidFill>
                  <a:srgbClr val="000000"/>
                </a:solidFill>
                <a:latin typeface="Rockwell" panose="02060603020205020403" pitchFamily="18" charset="0"/>
              </a:rPr>
              <a:t>Enhanced </a:t>
            </a:r>
            <a:r>
              <a:rPr lang="en-GB" sz="2400" dirty="0">
                <a:solidFill>
                  <a:srgbClr val="000000"/>
                </a:solidFill>
                <a:latin typeface="Rockwell" panose="02060603020205020403" pitchFamily="18" charset="0"/>
              </a:rPr>
              <a:t>energy and resource efficiency, </a:t>
            </a:r>
            <a:endParaRPr lang="en-GB" sz="2400" dirty="0" smtClean="0">
              <a:solidFill>
                <a:srgbClr val="000000"/>
              </a:solidFill>
              <a:latin typeface="Rockwell" panose="02060603020205020403" pitchFamily="18" charset="0"/>
            </a:endParaRPr>
          </a:p>
          <a:p>
            <a:pPr marL="400050" indent="-400050">
              <a:buAutoNum type="romanLcPeriod"/>
            </a:pPr>
            <a:r>
              <a:rPr lang="en-GB" sz="2400" dirty="0" smtClean="0">
                <a:solidFill>
                  <a:srgbClr val="000000"/>
                </a:solidFill>
                <a:latin typeface="Rockwell" panose="02060603020205020403" pitchFamily="18" charset="0"/>
              </a:rPr>
              <a:t>Prevention </a:t>
            </a:r>
            <a:r>
              <a:rPr lang="en-GB" sz="2400" dirty="0">
                <a:solidFill>
                  <a:srgbClr val="000000"/>
                </a:solidFill>
                <a:latin typeface="Rockwell" panose="02060603020205020403" pitchFamily="18" charset="0"/>
              </a:rPr>
              <a:t>of the loss of biodiversity and ecosystem </a:t>
            </a:r>
            <a:r>
              <a:rPr lang="en-GB" sz="2400" dirty="0" smtClean="0">
                <a:solidFill>
                  <a:srgbClr val="000000"/>
                </a:solidFill>
                <a:latin typeface="Rockwell" panose="02060603020205020403" pitchFamily="18" charset="0"/>
              </a:rPr>
              <a:t>services</a:t>
            </a:r>
            <a:endParaRPr lang="en-US" sz="2400" dirty="0">
              <a:latin typeface="Rockwell" panose="02060603020205020403" pitchFamily="18" charset="0"/>
            </a:endParaRPr>
          </a:p>
        </p:txBody>
      </p:sp>
      <p:pic>
        <p:nvPicPr>
          <p:cNvPr id="11" name="Picture 10"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2387" y="1050808"/>
            <a:ext cx="5470580" cy="4229829"/>
          </a:xfrm>
          <a:prstGeom prst="rect">
            <a:avLst/>
          </a:prstGeom>
        </p:spPr>
      </p:pic>
    </p:spTree>
    <p:extLst>
      <p:ext uri="{BB962C8B-B14F-4D97-AF65-F5344CB8AC3E}">
        <p14:creationId xmlns:p14="http://schemas.microsoft.com/office/powerpoint/2010/main" val="21230566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75363"/>
            <a:ext cx="32766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12192000" cy="890991"/>
          </a:xfr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rtlCol="0" anchor="b" anchorCtr="0">
            <a:normAutofit/>
          </a:bodyPr>
          <a:lstStyle/>
          <a:p>
            <a:r>
              <a:rPr lang="en-US" sz="3600" b="1" dirty="0" smtClean="0">
                <a:latin typeface="Rockwell" panose="02060603020205020403" pitchFamily="18" charset="0"/>
              </a:rPr>
              <a:t>Green Economy</a:t>
            </a:r>
            <a:endParaRPr lang="en-US" sz="3600" b="1" dirty="0">
              <a:latin typeface="Rockwell" panose="02060603020205020403" pitchFamily="18" charset="0"/>
            </a:endParaRPr>
          </a:p>
        </p:txBody>
      </p:sp>
      <p:grpSp>
        <p:nvGrpSpPr>
          <p:cNvPr id="6" name="Group 5"/>
          <p:cNvGrpSpPr>
            <a:grpSpLocks/>
          </p:cNvGrpSpPr>
          <p:nvPr/>
        </p:nvGrpSpPr>
        <p:grpSpPr bwMode="auto">
          <a:xfrm>
            <a:off x="11004647" y="5701355"/>
            <a:ext cx="1144588" cy="1133475"/>
            <a:chOff x="7239000" y="4800600"/>
            <a:chExt cx="1679975" cy="1897744"/>
          </a:xfrm>
        </p:grpSpPr>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6096000"/>
              <a:ext cx="1679975" cy="60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b="25372"/>
            <a:stretch>
              <a:fillRect/>
            </a:stretch>
          </p:blipFill>
          <p:spPr bwMode="auto">
            <a:xfrm>
              <a:off x="7315200" y="4800600"/>
              <a:ext cx="1447800" cy="128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Date Placeholder 8"/>
          <p:cNvSpPr>
            <a:spLocks noGrp="1"/>
          </p:cNvSpPr>
          <p:nvPr>
            <p:ph type="dt" sz="half" idx="10"/>
          </p:nvPr>
        </p:nvSpPr>
        <p:spPr/>
        <p:txBody>
          <a:bodyPr/>
          <a:lstStyle/>
          <a:p>
            <a:fld id="{49452FA3-2EAD-4C3B-83A4-8671D20DB043}" type="datetime9">
              <a:rPr lang="en-US" smtClean="0"/>
              <a:t>8/28/2023 4:02:25 PM</a:t>
            </a:fld>
            <a:endParaRPr lang="en-IN" dirty="0"/>
          </a:p>
        </p:txBody>
      </p:sp>
      <p:sp>
        <p:nvSpPr>
          <p:cNvPr id="10" name="Slide Number Placeholder 9"/>
          <p:cNvSpPr>
            <a:spLocks noGrp="1"/>
          </p:cNvSpPr>
          <p:nvPr>
            <p:ph type="sldNum" sz="quarter" idx="12"/>
          </p:nvPr>
        </p:nvSpPr>
        <p:spPr/>
        <p:txBody>
          <a:bodyPr/>
          <a:lstStyle/>
          <a:p>
            <a:fld id="{079260A7-AEC4-40FB-BA3D-EBC9BBA35E4D}" type="slidenum">
              <a:rPr lang="en-IN" smtClean="0"/>
              <a:pPr/>
              <a:t>15</a:t>
            </a:fld>
            <a:endParaRPr lang="en-IN" dirty="0"/>
          </a:p>
        </p:txBody>
      </p:sp>
      <p:sp>
        <p:nvSpPr>
          <p:cNvPr id="4" name="Footer Placeholder 3"/>
          <p:cNvSpPr>
            <a:spLocks noGrp="1"/>
          </p:cNvSpPr>
          <p:nvPr>
            <p:ph type="ftr" sz="quarter" idx="11"/>
          </p:nvPr>
        </p:nvSpPr>
        <p:spPr/>
        <p:txBody>
          <a:bodyPr/>
          <a:lstStyle/>
          <a:p>
            <a:pPr eaLnBrk="1" hangingPunct="1">
              <a:defRPr/>
            </a:pPr>
            <a:r>
              <a:rPr lang="en-US" altLang="en-US" sz="1000" dirty="0" smtClean="0"/>
              <a:t>J. Makau</a:t>
            </a:r>
            <a:endParaRPr lang="en-US" altLang="en-US" sz="1000" dirty="0"/>
          </a:p>
        </p:txBody>
      </p:sp>
      <p:pic>
        <p:nvPicPr>
          <p:cNvPr id="12" name="Picture 1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5367" y="1335700"/>
            <a:ext cx="8133033" cy="4586653"/>
          </a:xfrm>
          <a:prstGeom prst="rect">
            <a:avLst/>
          </a:prstGeom>
        </p:spPr>
      </p:pic>
      <p:sp>
        <p:nvSpPr>
          <p:cNvPr id="13" name="Rectangle 12"/>
          <p:cNvSpPr/>
          <p:nvPr/>
        </p:nvSpPr>
        <p:spPr>
          <a:xfrm>
            <a:off x="266700" y="998820"/>
            <a:ext cx="11658600" cy="830997"/>
          </a:xfrm>
          <a:prstGeom prst="rect">
            <a:avLst/>
          </a:prstGeom>
        </p:spPr>
        <p:txBody>
          <a:bodyPr wrap="square">
            <a:spAutoFit/>
          </a:bodyPr>
          <a:lstStyle/>
          <a:p>
            <a:r>
              <a:rPr lang="en-GB" sz="2400" dirty="0">
                <a:solidFill>
                  <a:srgbClr val="444444"/>
                </a:solidFill>
                <a:latin typeface="Rockwell" panose="02060603020205020403" pitchFamily="18" charset="0"/>
              </a:rPr>
              <a:t>Green Growth </a:t>
            </a:r>
            <a:r>
              <a:rPr lang="en-GB" sz="2400" dirty="0" smtClean="0">
                <a:solidFill>
                  <a:srgbClr val="444444"/>
                </a:solidFill>
                <a:latin typeface="Rockwell" panose="02060603020205020403" pitchFamily="18" charset="0"/>
              </a:rPr>
              <a:t>economic models seek to decouple </a:t>
            </a:r>
            <a:r>
              <a:rPr lang="en-GB" sz="2400" dirty="0">
                <a:solidFill>
                  <a:srgbClr val="444444"/>
                </a:solidFill>
                <a:latin typeface="Rockwell" panose="02060603020205020403" pitchFamily="18" charset="0"/>
              </a:rPr>
              <a:t>economic growth from resource consumption and/or environmental </a:t>
            </a:r>
            <a:r>
              <a:rPr lang="en-GB" sz="2400" dirty="0" smtClean="0">
                <a:solidFill>
                  <a:srgbClr val="444444"/>
                </a:solidFill>
                <a:latin typeface="Rockwell" panose="02060603020205020403" pitchFamily="18" charset="0"/>
              </a:rPr>
              <a:t>impacts</a:t>
            </a:r>
            <a:endParaRPr lang="en-US" sz="2400" dirty="0">
              <a:latin typeface="Rockwell" panose="02060603020205020403" pitchFamily="18" charset="0"/>
            </a:endParaRPr>
          </a:p>
        </p:txBody>
      </p:sp>
      <p:sp>
        <p:nvSpPr>
          <p:cNvPr id="14" name="Rectangle 13"/>
          <p:cNvSpPr/>
          <p:nvPr/>
        </p:nvSpPr>
        <p:spPr>
          <a:xfrm>
            <a:off x="2895600" y="5136537"/>
            <a:ext cx="1540806" cy="369332"/>
          </a:xfrm>
          <a:prstGeom prst="rect">
            <a:avLst/>
          </a:prstGeom>
        </p:spPr>
        <p:txBody>
          <a:bodyPr wrap="none">
            <a:spAutoFit/>
          </a:bodyPr>
          <a:lstStyle/>
          <a:p>
            <a:r>
              <a:rPr lang="en-GB" dirty="0">
                <a:solidFill>
                  <a:srgbClr val="444444"/>
                </a:solidFill>
                <a:latin typeface="Rockwell" panose="02060603020205020403" pitchFamily="18" charset="0"/>
              </a:rPr>
              <a:t>Linear Phase</a:t>
            </a:r>
            <a:endParaRPr lang="en-US" dirty="0">
              <a:latin typeface="Rockwell" panose="02060603020205020403" pitchFamily="18" charset="0"/>
            </a:endParaRPr>
          </a:p>
        </p:txBody>
      </p:sp>
      <p:sp>
        <p:nvSpPr>
          <p:cNvPr id="15" name="Rectangle 14"/>
          <p:cNvSpPr/>
          <p:nvPr/>
        </p:nvSpPr>
        <p:spPr>
          <a:xfrm>
            <a:off x="4935824" y="5136537"/>
            <a:ext cx="2112117" cy="369332"/>
          </a:xfrm>
          <a:prstGeom prst="rect">
            <a:avLst/>
          </a:prstGeom>
        </p:spPr>
        <p:txBody>
          <a:bodyPr wrap="none">
            <a:spAutoFit/>
          </a:bodyPr>
          <a:lstStyle/>
          <a:p>
            <a:r>
              <a:rPr lang="en-GB" dirty="0" smtClean="0">
                <a:solidFill>
                  <a:srgbClr val="444444"/>
                </a:solidFill>
                <a:latin typeface="Rockwell" panose="02060603020205020403" pitchFamily="18" charset="0"/>
              </a:rPr>
              <a:t>Transitional Phase</a:t>
            </a:r>
            <a:endParaRPr lang="en-US" dirty="0">
              <a:latin typeface="Rockwell" panose="02060603020205020403" pitchFamily="18" charset="0"/>
            </a:endParaRPr>
          </a:p>
        </p:txBody>
      </p:sp>
      <p:sp>
        <p:nvSpPr>
          <p:cNvPr id="16" name="Rectangle 15"/>
          <p:cNvSpPr/>
          <p:nvPr/>
        </p:nvSpPr>
        <p:spPr>
          <a:xfrm>
            <a:off x="7239000" y="5136537"/>
            <a:ext cx="1733551" cy="369332"/>
          </a:xfrm>
          <a:prstGeom prst="rect">
            <a:avLst/>
          </a:prstGeom>
        </p:spPr>
        <p:txBody>
          <a:bodyPr wrap="none">
            <a:spAutoFit/>
          </a:bodyPr>
          <a:lstStyle/>
          <a:p>
            <a:r>
              <a:rPr lang="en-GB" dirty="0" smtClean="0">
                <a:solidFill>
                  <a:srgbClr val="444444"/>
                </a:solidFill>
                <a:latin typeface="Rockwell" panose="02060603020205020403" pitchFamily="18" charset="0"/>
              </a:rPr>
              <a:t>Circular Phase</a:t>
            </a:r>
            <a:endParaRPr lang="en-US" dirty="0">
              <a:latin typeface="Rockwell" panose="02060603020205020403" pitchFamily="18" charset="0"/>
            </a:endParaRPr>
          </a:p>
        </p:txBody>
      </p:sp>
    </p:spTree>
    <p:extLst>
      <p:ext uri="{BB962C8B-B14F-4D97-AF65-F5344CB8AC3E}">
        <p14:creationId xmlns:p14="http://schemas.microsoft.com/office/powerpoint/2010/main" val="940709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86"/>
            <a:ext cx="12115800" cy="930275"/>
          </a:xfr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rtlCol="0" anchor="b" anchorCtr="0">
            <a:normAutofit/>
          </a:bodyPr>
          <a:lstStyle/>
          <a:p>
            <a:r>
              <a:rPr lang="en-US" sz="3600" b="1" dirty="0">
                <a:latin typeface="Rockwell" panose="02060603020205020403" pitchFamily="18" charset="0"/>
              </a:rPr>
              <a:t>Green and Circular Economy and role of CEC </a:t>
            </a:r>
          </a:p>
        </p:txBody>
      </p:sp>
      <p:sp>
        <p:nvSpPr>
          <p:cNvPr id="3" name="Content Placeholder 2"/>
          <p:cNvSpPr>
            <a:spLocks noGrp="1"/>
          </p:cNvSpPr>
          <p:nvPr>
            <p:ph idx="1"/>
          </p:nvPr>
        </p:nvSpPr>
        <p:spPr>
          <a:xfrm>
            <a:off x="383584" y="1219200"/>
            <a:ext cx="5734187" cy="4351338"/>
          </a:xfrm>
        </p:spPr>
        <p:txBody>
          <a:bodyPr/>
          <a:lstStyle/>
          <a:p>
            <a:pPr algn="just"/>
            <a:r>
              <a:rPr lang="en-GB" dirty="0">
                <a:latin typeface="Rockwell" panose="02060603020205020403" pitchFamily="18" charset="0"/>
              </a:rPr>
              <a:t>Green </a:t>
            </a:r>
            <a:r>
              <a:rPr lang="en-GB" dirty="0" smtClean="0">
                <a:latin typeface="Rockwell" panose="02060603020205020403" pitchFamily="18" charset="0"/>
              </a:rPr>
              <a:t>Procurement?</a:t>
            </a:r>
          </a:p>
          <a:p>
            <a:pPr algn="just"/>
            <a:r>
              <a:rPr lang="en-GB" dirty="0" smtClean="0">
                <a:latin typeface="Rockwell" panose="02060603020205020403" pitchFamily="18" charset="0"/>
              </a:rPr>
              <a:t>How </a:t>
            </a:r>
            <a:r>
              <a:rPr lang="en-GB" dirty="0">
                <a:latin typeface="Rockwell" panose="02060603020205020403" pitchFamily="18" charset="0"/>
              </a:rPr>
              <a:t>can CEC facilitate green growth and circular economy in the </a:t>
            </a:r>
            <a:r>
              <a:rPr lang="en-GB" dirty="0" smtClean="0">
                <a:latin typeface="Rockwell" panose="02060603020205020403" pitchFamily="18" charset="0"/>
              </a:rPr>
              <a:t>County?</a:t>
            </a:r>
          </a:p>
          <a:p>
            <a:pPr algn="just"/>
            <a:r>
              <a:rPr lang="en-GB" dirty="0" smtClean="0">
                <a:latin typeface="Rockwell" panose="02060603020205020403" pitchFamily="18" charset="0"/>
              </a:rPr>
              <a:t>How </a:t>
            </a:r>
            <a:r>
              <a:rPr lang="en-GB" dirty="0">
                <a:latin typeface="Rockwell" panose="02060603020205020403" pitchFamily="18" charset="0"/>
              </a:rPr>
              <a:t>can Municipalities align themselves as </a:t>
            </a:r>
            <a:r>
              <a:rPr lang="en-GB" dirty="0" err="1">
                <a:latin typeface="Rockwell" panose="02060603020205020403" pitchFamily="18" charset="0"/>
              </a:rPr>
              <a:t>centers</a:t>
            </a:r>
            <a:r>
              <a:rPr lang="en-GB" dirty="0">
                <a:latin typeface="Rockwell" panose="02060603020205020403" pitchFamily="18" charset="0"/>
              </a:rPr>
              <a:t> of green growth and </a:t>
            </a:r>
            <a:r>
              <a:rPr lang="en-GB" dirty="0" smtClean="0">
                <a:latin typeface="Rockwell" panose="02060603020205020403" pitchFamily="18" charset="0"/>
              </a:rPr>
              <a:t>CE? </a:t>
            </a:r>
            <a:endParaRPr lang="en-US" dirty="0">
              <a:latin typeface="Rockwell" panose="02060603020205020403" pitchFamily="18" charset="0"/>
            </a:endParaRPr>
          </a:p>
        </p:txBody>
      </p:sp>
      <p:sp>
        <p:nvSpPr>
          <p:cNvPr id="4" name="Date Placeholder 3"/>
          <p:cNvSpPr>
            <a:spLocks noGrp="1"/>
          </p:cNvSpPr>
          <p:nvPr>
            <p:ph type="dt" sz="half" idx="10"/>
          </p:nvPr>
        </p:nvSpPr>
        <p:spPr/>
        <p:txBody>
          <a:bodyPr/>
          <a:lstStyle/>
          <a:p>
            <a:pPr eaLnBrk="1" hangingPunct="1">
              <a:defRPr/>
            </a:pPr>
            <a:fld id="{AB6545EB-5198-4D90-93C2-7856114FAFA0}" type="datetime9">
              <a:rPr lang="en-US" altLang="en-US" sz="1000" smtClean="0"/>
              <a:t>8/28/2023 4:02:25 PM</a:t>
            </a:fld>
            <a:endParaRPr lang="en-US" altLang="en-US" sz="1000"/>
          </a:p>
        </p:txBody>
      </p:sp>
      <p:sp>
        <p:nvSpPr>
          <p:cNvPr id="5" name="Footer Placeholder 4"/>
          <p:cNvSpPr>
            <a:spLocks noGrp="1"/>
          </p:cNvSpPr>
          <p:nvPr>
            <p:ph type="ftr" sz="quarter" idx="11"/>
          </p:nvPr>
        </p:nvSpPr>
        <p:spPr/>
        <p:txBody>
          <a:bodyPr/>
          <a:lstStyle/>
          <a:p>
            <a:pPr eaLnBrk="1" hangingPunct="1">
              <a:defRPr/>
            </a:pPr>
            <a:r>
              <a:rPr lang="en-US" altLang="en-US" sz="1000" smtClean="0"/>
              <a:t>J. Makau/ Marrian</a:t>
            </a:r>
            <a:endParaRPr lang="en-US" altLang="en-US" sz="1000"/>
          </a:p>
        </p:txBody>
      </p:sp>
      <p:sp>
        <p:nvSpPr>
          <p:cNvPr id="6" name="Slide Number Placeholder 5"/>
          <p:cNvSpPr>
            <a:spLocks noGrp="1"/>
          </p:cNvSpPr>
          <p:nvPr>
            <p:ph type="sldNum" sz="quarter" idx="12"/>
          </p:nvPr>
        </p:nvSpPr>
        <p:spPr/>
        <p:txBody>
          <a:bodyPr/>
          <a:lstStyle/>
          <a:p>
            <a:pPr eaLnBrk="1" hangingPunct="1">
              <a:defRPr/>
            </a:pPr>
            <a:fld id="{7F17322B-37E8-4F5E-8DD4-695397DA7495}" type="slidenum">
              <a:rPr lang="en-US" altLang="en-US" sz="1000" smtClean="0"/>
              <a:pPr eaLnBrk="1" hangingPunct="1">
                <a:defRPr/>
              </a:pPr>
              <a:t>16</a:t>
            </a:fld>
            <a:endParaRPr lang="en-US" altLang="en-US" sz="1000" smtClean="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219200"/>
            <a:ext cx="5470580" cy="4229829"/>
          </a:xfrm>
          <a:prstGeom prst="rect">
            <a:avLst/>
          </a:prstGeom>
        </p:spPr>
      </p:pic>
    </p:spTree>
    <p:extLst>
      <p:ext uri="{BB962C8B-B14F-4D97-AF65-F5344CB8AC3E}">
        <p14:creationId xmlns:p14="http://schemas.microsoft.com/office/powerpoint/2010/main" val="3022854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hangingPunct="1">
              <a:defRPr/>
            </a:pPr>
            <a:fld id="{AB6545EB-5198-4D90-93C2-7856114FAFA0}" type="datetime9">
              <a:rPr lang="en-US" altLang="en-US" sz="1000" smtClean="0"/>
              <a:t>8/28/2023 4:02:25 PM</a:t>
            </a:fld>
            <a:endParaRPr lang="en-US" altLang="en-US" sz="1000"/>
          </a:p>
        </p:txBody>
      </p:sp>
      <p:sp>
        <p:nvSpPr>
          <p:cNvPr id="5" name="Footer Placeholder 4"/>
          <p:cNvSpPr>
            <a:spLocks noGrp="1"/>
          </p:cNvSpPr>
          <p:nvPr>
            <p:ph type="ftr" sz="quarter" idx="11"/>
          </p:nvPr>
        </p:nvSpPr>
        <p:spPr/>
        <p:txBody>
          <a:bodyPr/>
          <a:lstStyle/>
          <a:p>
            <a:pPr eaLnBrk="1" hangingPunct="1">
              <a:defRPr/>
            </a:pPr>
            <a:r>
              <a:rPr lang="en-US" altLang="en-US" sz="1000" smtClean="0"/>
              <a:t>J. Makau/ Marrian</a:t>
            </a:r>
            <a:endParaRPr lang="en-US" altLang="en-US" sz="1000"/>
          </a:p>
        </p:txBody>
      </p:sp>
      <p:sp>
        <p:nvSpPr>
          <p:cNvPr id="6" name="Slide Number Placeholder 5"/>
          <p:cNvSpPr>
            <a:spLocks noGrp="1"/>
          </p:cNvSpPr>
          <p:nvPr>
            <p:ph type="sldNum" sz="quarter" idx="12"/>
          </p:nvPr>
        </p:nvSpPr>
        <p:spPr/>
        <p:txBody>
          <a:bodyPr/>
          <a:lstStyle/>
          <a:p>
            <a:pPr eaLnBrk="1" hangingPunct="1">
              <a:defRPr/>
            </a:pPr>
            <a:fld id="{7F17322B-37E8-4F5E-8DD4-695397DA7495}" type="slidenum">
              <a:rPr lang="en-US" altLang="en-US" sz="1000" smtClean="0"/>
              <a:pPr eaLnBrk="1" hangingPunct="1">
                <a:defRPr/>
              </a:pPr>
              <a:t>17</a:t>
            </a:fld>
            <a:endParaRPr lang="en-US" altLang="en-US" sz="1000" smtClean="0"/>
          </a:p>
        </p:txBody>
      </p:sp>
      <p:pic>
        <p:nvPicPr>
          <p:cNvPr id="8194" name="Picture 2" descr="What is the job of a Q&amp;A sheet and why do I need one? – Media Matchma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1108301"/>
            <a:ext cx="9753600" cy="512445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0" y="10886"/>
            <a:ext cx="12115800" cy="930275"/>
          </a:xfr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rtlCol="0" anchor="b" anchorCtr="0">
            <a:normAutofit fontScale="90000"/>
          </a:bodyPr>
          <a:lstStyle/>
          <a:p>
            <a:r>
              <a:rPr lang="en-GB" sz="3600" b="1" dirty="0">
                <a:latin typeface="Rockwell" panose="02060603020205020403" pitchFamily="18" charset="0"/>
              </a:rPr>
              <a:t>Discussion </a:t>
            </a:r>
            <a:r>
              <a:rPr lang="en-GB" sz="3600" b="1" dirty="0" smtClean="0">
                <a:latin typeface="Rockwell" panose="02060603020205020403" pitchFamily="18" charset="0"/>
              </a:rPr>
              <a:t>on </a:t>
            </a:r>
            <a:r>
              <a:rPr lang="en-US" sz="3600" b="1" dirty="0">
                <a:latin typeface="Rockwell" panose="02060603020205020403" pitchFamily="18" charset="0"/>
              </a:rPr>
              <a:t>role of CEC </a:t>
            </a:r>
            <a:r>
              <a:rPr lang="en-US" sz="3600" b="1" dirty="0" smtClean="0">
                <a:latin typeface="Rockwell" panose="02060603020205020403" pitchFamily="18" charset="0"/>
              </a:rPr>
              <a:t>in Green </a:t>
            </a:r>
            <a:r>
              <a:rPr lang="en-US" sz="3600" b="1" dirty="0">
                <a:latin typeface="Rockwell" panose="02060603020205020403" pitchFamily="18" charset="0"/>
              </a:rPr>
              <a:t>and Circular </a:t>
            </a:r>
            <a:r>
              <a:rPr lang="en-US" sz="3600" b="1" dirty="0" smtClean="0">
                <a:latin typeface="Rockwell" panose="02060603020205020403" pitchFamily="18" charset="0"/>
              </a:rPr>
              <a:t>Economy</a:t>
            </a:r>
            <a:endParaRPr lang="en-US" sz="3600" b="1" dirty="0">
              <a:latin typeface="Rockwell" panose="02060603020205020403" pitchFamily="18" charset="0"/>
            </a:endParaRPr>
          </a:p>
        </p:txBody>
      </p:sp>
    </p:spTree>
    <p:extLst>
      <p:ext uri="{BB962C8B-B14F-4D97-AF65-F5344CB8AC3E}">
        <p14:creationId xmlns:p14="http://schemas.microsoft.com/office/powerpoint/2010/main" val="895565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75363"/>
            <a:ext cx="32766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a:grpSpLocks/>
          </p:cNvGrpSpPr>
          <p:nvPr/>
        </p:nvGrpSpPr>
        <p:grpSpPr bwMode="auto">
          <a:xfrm>
            <a:off x="11004647" y="5701355"/>
            <a:ext cx="1144588" cy="1133475"/>
            <a:chOff x="7239000" y="4800600"/>
            <a:chExt cx="1679975" cy="1897744"/>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6096000"/>
              <a:ext cx="1679975" cy="60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b="25372"/>
            <a:stretch>
              <a:fillRect/>
            </a:stretch>
          </p:blipFill>
          <p:spPr bwMode="auto">
            <a:xfrm>
              <a:off x="7315200" y="4800600"/>
              <a:ext cx="1447800" cy="128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p:cNvGrpSpPr>
            <a:grpSpLocks/>
          </p:cNvGrpSpPr>
          <p:nvPr/>
        </p:nvGrpSpPr>
        <p:grpSpPr bwMode="auto">
          <a:xfrm>
            <a:off x="5147281" y="220106"/>
            <a:ext cx="1295400" cy="1390801"/>
            <a:chOff x="7239000" y="4800600"/>
            <a:chExt cx="1679975" cy="1897744"/>
          </a:xfrm>
        </p:grpSpPr>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6096000"/>
              <a:ext cx="1679975" cy="60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b="25372"/>
            <a:stretch>
              <a:fillRect/>
            </a:stretch>
          </p:blipFill>
          <p:spPr bwMode="auto">
            <a:xfrm>
              <a:off x="7315200" y="4800600"/>
              <a:ext cx="1447800" cy="128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Date Placeholder 9"/>
          <p:cNvSpPr>
            <a:spLocks noGrp="1"/>
          </p:cNvSpPr>
          <p:nvPr>
            <p:ph type="dt" sz="half" idx="10"/>
          </p:nvPr>
        </p:nvSpPr>
        <p:spPr>
          <a:xfrm>
            <a:off x="4423381" y="6356350"/>
            <a:ext cx="2743200" cy="365125"/>
          </a:xfrm>
        </p:spPr>
        <p:txBody>
          <a:bodyPr/>
          <a:lstStyle/>
          <a:p>
            <a:pPr eaLnBrk="1" hangingPunct="1">
              <a:defRPr/>
            </a:pPr>
            <a:fld id="{DA476E4E-6BBE-4A22-8E5B-E5C35A987456}" type="datetime9">
              <a:rPr lang="en-US" altLang="en-US" sz="1000" smtClean="0"/>
              <a:t>8/28/2023 4:02:25 PM</a:t>
            </a:fld>
            <a:r>
              <a:rPr lang="en-US" altLang="en-US" sz="1000" smtClean="0"/>
              <a:t> </a:t>
            </a:r>
            <a:r>
              <a:rPr lang="en-US" altLang="en-US" sz="1000" dirty="0" smtClean="0"/>
              <a:t>J. Makau</a:t>
            </a:r>
            <a:endParaRPr lang="en-US" altLang="en-US" sz="1000" dirty="0"/>
          </a:p>
        </p:txBody>
      </p:sp>
      <p:sp>
        <p:nvSpPr>
          <p:cNvPr id="11" name="Slide Number Placeholder 10"/>
          <p:cNvSpPr>
            <a:spLocks noGrp="1"/>
          </p:cNvSpPr>
          <p:nvPr>
            <p:ph type="sldNum" sz="quarter" idx="12"/>
          </p:nvPr>
        </p:nvSpPr>
        <p:spPr/>
        <p:txBody>
          <a:bodyPr/>
          <a:lstStyle/>
          <a:p>
            <a:pPr eaLnBrk="1" hangingPunct="1">
              <a:defRPr/>
            </a:pPr>
            <a:fld id="{7F17322B-37E8-4F5E-8DD4-695397DA7495}" type="slidenum">
              <a:rPr lang="en-US" altLang="en-US" sz="1000" smtClean="0"/>
              <a:pPr eaLnBrk="1" hangingPunct="1">
                <a:defRPr/>
              </a:pPr>
              <a:t>18</a:t>
            </a:fld>
            <a:endParaRPr lang="en-US" altLang="en-US" sz="1000" smtClean="0"/>
          </a:p>
        </p:txBody>
      </p:sp>
      <p:sp>
        <p:nvSpPr>
          <p:cNvPr id="12" name="Down Ribbon 11"/>
          <p:cNvSpPr/>
          <p:nvPr/>
        </p:nvSpPr>
        <p:spPr>
          <a:xfrm>
            <a:off x="762000" y="4299187"/>
            <a:ext cx="10363201" cy="1915734"/>
          </a:xfrm>
          <a:prstGeom prst="ribb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 name="Rectangle 1"/>
          <p:cNvSpPr/>
          <p:nvPr/>
        </p:nvSpPr>
        <p:spPr>
          <a:xfrm>
            <a:off x="3702826" y="4905778"/>
            <a:ext cx="4481548" cy="9233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none">
            <a:spAutoFit/>
          </a:bodyPr>
          <a:lstStyle/>
          <a:p>
            <a:pPr algn="ctr" eaLnBrk="1" hangingPunct="1">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Rockwell" panose="02060603020205020403" pitchFamily="18" charset="0"/>
              </a:rPr>
              <a:t>THANK-YOU</a:t>
            </a:r>
          </a:p>
        </p:txBody>
      </p:sp>
      <p:sp>
        <p:nvSpPr>
          <p:cNvPr id="13" name="Footer Placeholder 12"/>
          <p:cNvSpPr>
            <a:spLocks noGrp="1"/>
          </p:cNvSpPr>
          <p:nvPr>
            <p:ph type="ftr" sz="quarter" idx="11"/>
          </p:nvPr>
        </p:nvSpPr>
        <p:spPr/>
        <p:txBody>
          <a:bodyPr/>
          <a:lstStyle/>
          <a:p>
            <a:pPr eaLnBrk="1" hangingPunct="1">
              <a:defRPr/>
            </a:pPr>
            <a:r>
              <a:rPr lang="en-US" altLang="en-US" sz="1000" smtClean="0"/>
              <a:t>J. Makau/ Marrian</a:t>
            </a:r>
            <a:endParaRPr lang="en-US" altLang="en-US" sz="1000"/>
          </a:p>
        </p:txBody>
      </p:sp>
      <p:sp>
        <p:nvSpPr>
          <p:cNvPr id="14" name="TextBox 13"/>
          <p:cNvSpPr txBox="1"/>
          <p:nvPr/>
        </p:nvSpPr>
        <p:spPr>
          <a:xfrm>
            <a:off x="1420825" y="1621285"/>
            <a:ext cx="8686800" cy="2862322"/>
          </a:xfrm>
          <a:prstGeom prst="rect">
            <a:avLst/>
          </a:prstGeom>
          <a:noFill/>
        </p:spPr>
        <p:txBody>
          <a:bodyPr wrap="square" rtlCol="0">
            <a:spAutoFit/>
          </a:bodyPr>
          <a:lstStyle/>
          <a:p>
            <a:pPr algn="ctr"/>
            <a:r>
              <a:rPr lang="en-US" sz="2000" dirty="0" smtClean="0">
                <a:latin typeface="Rockwell" panose="02060603020205020403" pitchFamily="18" charset="0"/>
                <a:hlinkClick r:id="rId5"/>
              </a:rPr>
              <a:t>www.nema.go.ke</a:t>
            </a:r>
            <a:endParaRPr lang="en-US" sz="2000" dirty="0" smtClean="0">
              <a:latin typeface="Rockwell" panose="02060603020205020403" pitchFamily="18" charset="0"/>
            </a:endParaRPr>
          </a:p>
          <a:p>
            <a:pPr algn="ctr"/>
            <a:r>
              <a:rPr lang="en-GB" sz="2000" b="1" dirty="0" smtClean="0">
                <a:latin typeface="Rockwell" panose="02060603020205020403" pitchFamily="18" charset="0"/>
              </a:rPr>
              <a:t>Vision</a:t>
            </a:r>
            <a:endParaRPr lang="en-GB" sz="2000" dirty="0">
              <a:latin typeface="Rockwell" panose="02060603020205020403" pitchFamily="18" charset="0"/>
            </a:endParaRPr>
          </a:p>
          <a:p>
            <a:pPr algn="ctr"/>
            <a:r>
              <a:rPr lang="en-GB" sz="2000" dirty="0">
                <a:latin typeface="Rockwell" panose="02060603020205020403" pitchFamily="18" charset="0"/>
              </a:rPr>
              <a:t>A clean, healthy and sustainable environment</a:t>
            </a:r>
          </a:p>
          <a:p>
            <a:pPr algn="ctr"/>
            <a:r>
              <a:rPr lang="en-GB" sz="2000" b="1" dirty="0">
                <a:latin typeface="Rockwell" panose="02060603020205020403" pitchFamily="18" charset="0"/>
              </a:rPr>
              <a:t> </a:t>
            </a:r>
            <a:r>
              <a:rPr lang="en-GB" sz="2000" b="1" dirty="0" smtClean="0">
                <a:latin typeface="Rockwell" panose="02060603020205020403" pitchFamily="18" charset="0"/>
              </a:rPr>
              <a:t>Mission</a:t>
            </a:r>
            <a:endParaRPr lang="en-GB" sz="2000" dirty="0">
              <a:latin typeface="Rockwell" panose="02060603020205020403" pitchFamily="18" charset="0"/>
            </a:endParaRPr>
          </a:p>
          <a:p>
            <a:pPr algn="ctr"/>
            <a:r>
              <a:rPr lang="en-GB" sz="2000" dirty="0">
                <a:latin typeface="Rockwell" panose="02060603020205020403" pitchFamily="18" charset="0"/>
              </a:rPr>
              <a:t>To coordinate, supervise and manage all matters relating to the environment in </a:t>
            </a:r>
            <a:r>
              <a:rPr lang="en-GB" sz="2000" dirty="0" smtClean="0">
                <a:latin typeface="Rockwell" panose="02060603020205020403" pitchFamily="18" charset="0"/>
              </a:rPr>
              <a:t>Kenya</a:t>
            </a:r>
          </a:p>
          <a:p>
            <a:pPr algn="ctr"/>
            <a:r>
              <a:rPr lang="en-GB" sz="2000" b="1" dirty="0" smtClean="0">
                <a:latin typeface="Rockwell" panose="02060603020205020403" pitchFamily="18" charset="0"/>
              </a:rPr>
              <a:t>Motto</a:t>
            </a:r>
            <a:endParaRPr lang="en-GB" sz="2000" dirty="0">
              <a:latin typeface="Rockwell" panose="02060603020205020403" pitchFamily="18" charset="0"/>
            </a:endParaRPr>
          </a:p>
          <a:p>
            <a:pPr algn="ctr"/>
            <a:r>
              <a:rPr lang="en-GB" sz="2000" dirty="0">
                <a:latin typeface="Rockwell" panose="02060603020205020403" pitchFamily="18" charset="0"/>
              </a:rPr>
              <a:t>Our Environment, Our life, Our Responsibility </a:t>
            </a:r>
          </a:p>
          <a:p>
            <a:endParaRPr lang="en-US" sz="2000" dirty="0">
              <a:latin typeface="Rockwell" panose="02060603020205020403" pitchFamily="18" charset="0"/>
            </a:endParaRPr>
          </a:p>
        </p:txBody>
      </p:sp>
      <p:pic>
        <p:nvPicPr>
          <p:cNvPr id="15" name="Picture 14"/>
          <p:cNvPicPr>
            <a:picLocks noChangeAspect="1"/>
          </p:cNvPicPr>
          <p:nvPr/>
        </p:nvPicPr>
        <p:blipFill>
          <a:blip r:embed="rId6"/>
          <a:stretch>
            <a:fillRect/>
          </a:stretch>
        </p:blipFill>
        <p:spPr>
          <a:xfrm>
            <a:off x="268605" y="382442"/>
            <a:ext cx="1750112" cy="1238843"/>
          </a:xfrm>
          <a:prstGeom prst="rect">
            <a:avLst/>
          </a:prstGeom>
        </p:spPr>
      </p:pic>
      <p:pic>
        <p:nvPicPr>
          <p:cNvPr id="16" name="Picture 15"/>
          <p:cNvPicPr>
            <a:picLocks noChangeAspect="1"/>
          </p:cNvPicPr>
          <p:nvPr/>
        </p:nvPicPr>
        <p:blipFill>
          <a:blip r:embed="rId7"/>
          <a:stretch>
            <a:fillRect/>
          </a:stretch>
        </p:blipFill>
        <p:spPr>
          <a:xfrm>
            <a:off x="11004647" y="74162"/>
            <a:ext cx="867936" cy="15471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8828" y="-94271"/>
            <a:ext cx="9813702" cy="6186309"/>
          </a:xfrm>
          <a:prstGeom prst="rect">
            <a:avLst/>
          </a:prstGeom>
          <a:noFill/>
        </p:spPr>
        <p:txBody>
          <a:bodyPr wrap="square" rtlCol="0">
            <a:spAutoFit/>
          </a:bodyPr>
          <a:lstStyle/>
          <a:p>
            <a:pPr>
              <a:lnSpc>
                <a:spcPct val="250000"/>
              </a:lnSpc>
            </a:pPr>
            <a:r>
              <a:rPr lang="en-US" sz="2800" b="1" dirty="0">
                <a:latin typeface="Rockwell" panose="02060603020205020403" pitchFamily="18" charset="0"/>
                <a:hlinkClick r:id="rId2"/>
              </a:rPr>
              <a:t>www.nema.go.ke</a:t>
            </a:r>
            <a:endParaRPr lang="en-US" sz="2800" b="1" dirty="0">
              <a:latin typeface="Rockwell" panose="02060603020205020403" pitchFamily="18" charset="0"/>
            </a:endParaRPr>
          </a:p>
          <a:p>
            <a:pPr>
              <a:lnSpc>
                <a:spcPct val="250000"/>
              </a:lnSpc>
            </a:pPr>
            <a:r>
              <a:rPr lang="en-US" sz="2800" b="1" dirty="0">
                <a:latin typeface="Rockwell" panose="02060603020205020403" pitchFamily="18" charset="0"/>
              </a:rPr>
              <a:t>dgnema@nema.go.ke</a:t>
            </a:r>
          </a:p>
          <a:p>
            <a:pPr>
              <a:lnSpc>
                <a:spcPct val="250000"/>
              </a:lnSpc>
            </a:pPr>
            <a:r>
              <a:rPr lang="en-US" sz="2800" b="1" dirty="0">
                <a:latin typeface="Rockwell" panose="02060603020205020403" pitchFamily="18" charset="0"/>
              </a:rPr>
              <a:t>@</a:t>
            </a:r>
            <a:r>
              <a:rPr lang="en-US" sz="2800" b="1" dirty="0" err="1">
                <a:latin typeface="Rockwell" panose="02060603020205020403" pitchFamily="18" charset="0"/>
              </a:rPr>
              <a:t>NemaKenya</a:t>
            </a:r>
            <a:endParaRPr lang="en-US" sz="2800" b="1" dirty="0">
              <a:latin typeface="Rockwell" panose="02060603020205020403" pitchFamily="18" charset="0"/>
            </a:endParaRPr>
          </a:p>
          <a:p>
            <a:pPr>
              <a:lnSpc>
                <a:spcPct val="250000"/>
              </a:lnSpc>
            </a:pPr>
            <a:r>
              <a:rPr lang="en-US" sz="2800" b="1" dirty="0">
                <a:latin typeface="Rockwell" panose="02060603020205020403" pitchFamily="18" charset="0"/>
              </a:rPr>
              <a:t>National Environment Management Authority-Kenya</a:t>
            </a:r>
          </a:p>
          <a:p>
            <a:pPr>
              <a:lnSpc>
                <a:spcPct val="250000"/>
              </a:lnSpc>
            </a:pPr>
            <a:r>
              <a:rPr lang="en-US" sz="2800" b="1" dirty="0">
                <a:latin typeface="Rockwell" panose="02060603020205020403" pitchFamily="18" charset="0"/>
              </a:rPr>
              <a:t>NEMA Kenya</a:t>
            </a:r>
          </a:p>
          <a:p>
            <a:endParaRPr lang="en-US" dirty="0"/>
          </a:p>
          <a:p>
            <a:r>
              <a:rPr lang="en-US" sz="2800" b="1">
                <a:latin typeface="Rockwell" panose="02060603020205020403" pitchFamily="18" charset="0"/>
              </a:rPr>
              <a:t>NEMA </a:t>
            </a:r>
            <a:r>
              <a:rPr lang="en-US" sz="2800" b="1" dirty="0">
                <a:latin typeface="Rockwell" panose="02060603020205020403" pitchFamily="18" charset="0"/>
              </a:rPr>
              <a:t>Kenya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63" y="3353057"/>
            <a:ext cx="800772" cy="78214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158" y="309702"/>
            <a:ext cx="722008" cy="72561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923" y="2351018"/>
            <a:ext cx="727052" cy="727052"/>
          </a:xfrm>
          <a:prstGeom prst="rect">
            <a:avLst/>
          </a:prstGeom>
        </p:spPr>
      </p:pic>
      <p:pic>
        <p:nvPicPr>
          <p:cNvPr id="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245738"/>
            <a:ext cx="2550017" cy="60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11047412" y="5721351"/>
            <a:ext cx="1144588" cy="1133475"/>
            <a:chOff x="7239000" y="4800600"/>
            <a:chExt cx="1679975" cy="1897744"/>
          </a:xfrm>
        </p:grpSpPr>
        <p:pic>
          <p:nvPicPr>
            <p:cNvPr id="8"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9000" y="6096000"/>
              <a:ext cx="1679975" cy="60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8">
              <a:extLst>
                <a:ext uri="{28A0092B-C50C-407E-A947-70E740481C1C}">
                  <a14:useLocalDpi xmlns:a14="http://schemas.microsoft.com/office/drawing/2010/main" val="0"/>
                </a:ext>
              </a:extLst>
            </a:blip>
            <a:srcRect b="25372"/>
            <a:stretch>
              <a:fillRect/>
            </a:stretch>
          </p:blipFill>
          <p:spPr bwMode="auto">
            <a:xfrm>
              <a:off x="7315200" y="4800600"/>
              <a:ext cx="1447800" cy="128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1408" y="1245948"/>
            <a:ext cx="830083" cy="830083"/>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756123" y="4410193"/>
            <a:ext cx="817015" cy="809654"/>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7563" y="5339770"/>
            <a:ext cx="732419" cy="732419"/>
          </a:xfrm>
          <a:prstGeom prst="rect">
            <a:avLst/>
          </a:prstGeom>
        </p:spPr>
      </p:pic>
    </p:spTree>
    <p:extLst>
      <p:ext uri="{BB962C8B-B14F-4D97-AF65-F5344CB8AC3E}">
        <p14:creationId xmlns:p14="http://schemas.microsoft.com/office/powerpoint/2010/main" val="2150991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75363"/>
            <a:ext cx="32766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12192000" cy="942627"/>
          </a:xfr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rtlCol="0" anchor="b" anchorCtr="0">
            <a:normAutofit fontScale="90000"/>
          </a:bodyPr>
          <a:lstStyle/>
          <a:p>
            <a:r>
              <a:rPr lang="en-GB" sz="3600" b="1" dirty="0" smtClean="0">
                <a:latin typeface="Rockwell" panose="02060603020205020403" pitchFamily="18" charset="0"/>
              </a:rPr>
              <a:t>Worldview of Sustainability and Inclusiveness: the SDGs</a:t>
            </a:r>
            <a:endParaRPr lang="en-US" sz="3600" b="1" dirty="0">
              <a:latin typeface="Rockwell" panose="02060603020205020403" pitchFamily="18" charset="0"/>
            </a:endParaRPr>
          </a:p>
        </p:txBody>
      </p:sp>
      <p:grpSp>
        <p:nvGrpSpPr>
          <p:cNvPr id="6" name="Group 5"/>
          <p:cNvGrpSpPr>
            <a:grpSpLocks/>
          </p:cNvGrpSpPr>
          <p:nvPr/>
        </p:nvGrpSpPr>
        <p:grpSpPr bwMode="auto">
          <a:xfrm>
            <a:off x="11004647" y="5701355"/>
            <a:ext cx="1144588" cy="1133475"/>
            <a:chOff x="7239000" y="4800600"/>
            <a:chExt cx="1679975" cy="1897744"/>
          </a:xfrm>
        </p:grpSpPr>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6096000"/>
              <a:ext cx="1679975" cy="60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b="25372"/>
            <a:stretch>
              <a:fillRect/>
            </a:stretch>
          </p:blipFill>
          <p:spPr bwMode="auto">
            <a:xfrm>
              <a:off x="7315200" y="4800600"/>
              <a:ext cx="1447800" cy="128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Date Placeholder 8"/>
          <p:cNvSpPr>
            <a:spLocks noGrp="1"/>
          </p:cNvSpPr>
          <p:nvPr>
            <p:ph type="dt" sz="half" idx="10"/>
          </p:nvPr>
        </p:nvSpPr>
        <p:spPr/>
        <p:txBody>
          <a:bodyPr/>
          <a:lstStyle/>
          <a:p>
            <a:fld id="{2D1A06F6-8942-4B7E-A8AB-DF4629D5CB45}" type="datetime9">
              <a:rPr lang="en-US" smtClean="0"/>
              <a:t>8/28/2023 4:02:25 PM</a:t>
            </a:fld>
            <a:endParaRPr lang="en-IN"/>
          </a:p>
        </p:txBody>
      </p:sp>
      <p:sp>
        <p:nvSpPr>
          <p:cNvPr id="10" name="Slide Number Placeholder 9"/>
          <p:cNvSpPr>
            <a:spLocks noGrp="1"/>
          </p:cNvSpPr>
          <p:nvPr>
            <p:ph type="sldNum" sz="quarter" idx="12"/>
          </p:nvPr>
        </p:nvSpPr>
        <p:spPr/>
        <p:txBody>
          <a:bodyPr/>
          <a:lstStyle/>
          <a:p>
            <a:fld id="{079260A7-AEC4-40FB-BA3D-EBC9BBA35E4D}" type="slidenum">
              <a:rPr lang="en-IN" smtClean="0"/>
              <a:pPr/>
              <a:t>2</a:t>
            </a:fld>
            <a:endParaRPr lang="en-IN"/>
          </a:p>
        </p:txBody>
      </p:sp>
      <p:sp>
        <p:nvSpPr>
          <p:cNvPr id="4" name="Footer Placeholder 3"/>
          <p:cNvSpPr>
            <a:spLocks noGrp="1"/>
          </p:cNvSpPr>
          <p:nvPr>
            <p:ph type="ftr" sz="quarter" idx="11"/>
          </p:nvPr>
        </p:nvSpPr>
        <p:spPr/>
        <p:txBody>
          <a:bodyPr/>
          <a:lstStyle/>
          <a:p>
            <a:pPr eaLnBrk="1" hangingPunct="1">
              <a:defRPr/>
            </a:pPr>
            <a:r>
              <a:rPr lang="en-US" altLang="en-US" sz="1000" smtClean="0"/>
              <a:t>J. Makau/ Marrian</a:t>
            </a:r>
            <a:endParaRPr lang="en-US" altLang="en-US" sz="1000"/>
          </a:p>
        </p:txBody>
      </p:sp>
      <p:pic>
        <p:nvPicPr>
          <p:cNvPr id="11" name="Picture 10">
            <a:hlinkClick r:id="rId5"/>
          </p:cNvPr>
          <p:cNvPicPr>
            <a:picLocks noChangeAspect="1"/>
          </p:cNvPicPr>
          <p:nvPr/>
        </p:nvPicPr>
        <p:blipFill>
          <a:blip r:embed="rId6"/>
          <a:stretch>
            <a:fillRect/>
          </a:stretch>
        </p:blipFill>
        <p:spPr>
          <a:xfrm>
            <a:off x="1752600" y="1104262"/>
            <a:ext cx="8001000" cy="4956663"/>
          </a:xfrm>
          <a:prstGeom prst="rect">
            <a:avLst/>
          </a:prstGeom>
        </p:spPr>
      </p:pic>
    </p:spTree>
    <p:extLst>
      <p:ext uri="{BB962C8B-B14F-4D97-AF65-F5344CB8AC3E}">
        <p14:creationId xmlns:p14="http://schemas.microsoft.com/office/powerpoint/2010/main" val="349439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txBox="1">
            <a:spLocks noGrp="1"/>
          </p:cNvSpPr>
          <p:nvPr/>
        </p:nvSpPr>
        <p:spPr>
          <a:xfrm>
            <a:off x="3962401" y="6248401"/>
            <a:ext cx="2130425" cy="474663"/>
          </a:xfrm>
          <a:prstGeom prst="rect">
            <a:avLst/>
          </a:prstGeom>
          <a:noFill/>
          <a:ln w="9525">
            <a:noFill/>
          </a:ln>
        </p:spPr>
        <p:txBody>
          <a:bodyPr anchor="b" anchorCtr="0"/>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980"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4005"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430"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930" indent="-316230"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stStyle>
          <a:p>
            <a:pPr marL="0" indent="0" algn="r" eaLnBrk="1" hangingPunct="1">
              <a:spcBef>
                <a:spcPct val="0"/>
              </a:spcBef>
              <a:buClrTx/>
              <a:buSzTx/>
              <a:buNone/>
            </a:pPr>
            <a:fld id="{BB962C8B-B14F-4D97-AF65-F5344CB8AC3E}" type="datetime1">
              <a:rPr lang="en-US" altLang="en-US" sz="1400" dirty="0"/>
              <a:pPr marL="0" indent="0" algn="r" eaLnBrk="1" hangingPunct="1">
                <a:spcBef>
                  <a:spcPct val="0"/>
                </a:spcBef>
                <a:buClrTx/>
                <a:buSzTx/>
                <a:buNone/>
              </a:pPr>
              <a:t>8/28/2023</a:t>
            </a:fld>
            <a:endParaRPr lang="en-US" altLang="en-US" sz="1400" dirty="0"/>
          </a:p>
        </p:txBody>
      </p:sp>
      <p:sp>
        <p:nvSpPr>
          <p:cNvPr id="14339" name="Slide Number Placeholder 5"/>
          <p:cNvSpPr txBox="1">
            <a:spLocks noGrp="1"/>
          </p:cNvSpPr>
          <p:nvPr/>
        </p:nvSpPr>
        <p:spPr>
          <a:xfrm>
            <a:off x="1608139" y="6242050"/>
            <a:ext cx="587375" cy="488950"/>
          </a:xfrm>
          <a:prstGeom prst="rect">
            <a:avLst/>
          </a:prstGeom>
          <a:noFill/>
          <a:ln w="9525">
            <a:noFill/>
          </a:ln>
        </p:spPr>
        <p:txBody>
          <a:bodyPr anchor="b" anchorCtr="1"/>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980"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4005"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430"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930" indent="-316230"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stStyle>
          <a:p>
            <a:pPr marL="0" indent="0" eaLnBrk="1" hangingPunct="1">
              <a:spcBef>
                <a:spcPct val="0"/>
              </a:spcBef>
              <a:buClrTx/>
              <a:buSzTx/>
              <a:buNone/>
            </a:pPr>
            <a:fld id="{9A0DB2DC-4C9A-4742-B13C-FB6460FD3503}" type="slidenum">
              <a:rPr lang="en-US" altLang="en-US" sz="2600" b="1" dirty="0">
                <a:solidFill>
                  <a:schemeClr val="bg1"/>
                </a:solidFill>
              </a:rPr>
              <a:pPr marL="0" indent="0" eaLnBrk="1" hangingPunct="1">
                <a:spcBef>
                  <a:spcPct val="0"/>
                </a:spcBef>
                <a:buClrTx/>
                <a:buSzTx/>
                <a:buNone/>
              </a:pPr>
              <a:t>3</a:t>
            </a:fld>
            <a:endParaRPr lang="en-US" altLang="en-US" sz="2600" b="1" dirty="0">
              <a:solidFill>
                <a:schemeClr val="bg1"/>
              </a:solidFill>
            </a:endParaRPr>
          </a:p>
        </p:txBody>
      </p:sp>
      <p:sp>
        <p:nvSpPr>
          <p:cNvPr id="14340" name="AutoShape 2"/>
          <p:cNvSpPr>
            <a:spLocks noGrp="1"/>
          </p:cNvSpPr>
          <p:nvPr>
            <p:ph type="title" idx="4294967295"/>
          </p:nvPr>
        </p:nvSpPr>
        <p:spPr>
          <a:xfrm>
            <a:off x="-3174" y="0"/>
            <a:ext cx="12192000" cy="1189038"/>
          </a:xfr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rtlCol="0" anchor="b" anchorCtr="0">
            <a:normAutofit/>
          </a:bodyPr>
          <a:lstStyle/>
          <a:p>
            <a:r>
              <a:rPr lang="en-GB" sz="3600" b="1" dirty="0" smtClean="0">
                <a:latin typeface="Rockwell" panose="02060603020205020403" pitchFamily="18" charset="0"/>
              </a:rPr>
              <a:t>Global Income and life Expectancy</a:t>
            </a:r>
            <a:endParaRPr lang="en-US" altLang="en-US" sz="3600" b="1" dirty="0">
              <a:latin typeface="Rockwell" panose="02060603020205020403"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75363"/>
            <a:ext cx="32766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11004647" y="5701355"/>
            <a:ext cx="1144588" cy="1133475"/>
            <a:chOff x="7239000" y="4800600"/>
            <a:chExt cx="1679975" cy="1897744"/>
          </a:xfrm>
        </p:grpSpPr>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6096000"/>
              <a:ext cx="1679975" cy="60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b="25372"/>
            <a:stretch>
              <a:fillRect/>
            </a:stretch>
          </p:blipFill>
          <p:spPr bwMode="auto">
            <a:xfrm>
              <a:off x="7315200" y="4800600"/>
              <a:ext cx="1447800" cy="128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Date Placeholder 1"/>
          <p:cNvSpPr>
            <a:spLocks noGrp="1"/>
          </p:cNvSpPr>
          <p:nvPr>
            <p:ph type="dt" sz="half" idx="10"/>
          </p:nvPr>
        </p:nvSpPr>
        <p:spPr/>
        <p:txBody>
          <a:bodyPr/>
          <a:lstStyle/>
          <a:p>
            <a:pPr eaLnBrk="1" hangingPunct="1">
              <a:defRPr/>
            </a:pPr>
            <a:fld id="{0BE0ACED-05AE-416B-B053-9C3E096804F8}" type="datetime9">
              <a:rPr lang="en-US" altLang="en-US" sz="1000" smtClean="0"/>
              <a:t>8/28/2023 4:02:25 PM</a:t>
            </a:fld>
            <a:endParaRPr lang="en-US" altLang="en-US" sz="1000"/>
          </a:p>
        </p:txBody>
      </p:sp>
      <p:sp>
        <p:nvSpPr>
          <p:cNvPr id="3" name="Slide Number Placeholder 2"/>
          <p:cNvSpPr>
            <a:spLocks noGrp="1"/>
          </p:cNvSpPr>
          <p:nvPr>
            <p:ph type="sldNum" sz="quarter" idx="12"/>
          </p:nvPr>
        </p:nvSpPr>
        <p:spPr/>
        <p:txBody>
          <a:bodyPr/>
          <a:lstStyle/>
          <a:p>
            <a:pPr eaLnBrk="1" hangingPunct="1">
              <a:defRPr/>
            </a:pPr>
            <a:fld id="{7F17322B-37E8-4F5E-8DD4-695397DA7495}" type="slidenum">
              <a:rPr lang="en-US" altLang="en-US" sz="1000" smtClean="0"/>
              <a:pPr eaLnBrk="1" hangingPunct="1">
                <a:defRPr/>
              </a:pPr>
              <a:t>3</a:t>
            </a:fld>
            <a:endParaRPr lang="en-US" altLang="en-US" sz="1000" smtClean="0"/>
          </a:p>
        </p:txBody>
      </p:sp>
      <p:sp>
        <p:nvSpPr>
          <p:cNvPr id="4" name="Footer Placeholder 3"/>
          <p:cNvSpPr>
            <a:spLocks noGrp="1"/>
          </p:cNvSpPr>
          <p:nvPr>
            <p:ph type="ftr" sz="quarter" idx="11"/>
          </p:nvPr>
        </p:nvSpPr>
        <p:spPr>
          <a:xfrm>
            <a:off x="4530291" y="6378542"/>
            <a:ext cx="4114800" cy="365125"/>
          </a:xfrm>
        </p:spPr>
        <p:txBody>
          <a:bodyPr/>
          <a:lstStyle/>
          <a:p>
            <a:pPr eaLnBrk="1" hangingPunct="1">
              <a:defRPr/>
            </a:pPr>
            <a:r>
              <a:rPr lang="en-US" altLang="en-US" sz="1000" dirty="0" smtClean="0"/>
              <a:t>J. Makau/ Marrian</a:t>
            </a:r>
            <a:endParaRPr lang="en-US" altLang="en-US" sz="1000" dirty="0"/>
          </a:p>
        </p:txBody>
      </p:sp>
      <p:pic>
        <p:nvPicPr>
          <p:cNvPr id="5" name="Picture 4" descr="Screen Clipping">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13008" y="1366309"/>
            <a:ext cx="6500532" cy="4942646"/>
          </a:xfrm>
          <a:prstGeom prst="rect">
            <a:avLst/>
          </a:prstGeom>
        </p:spPr>
      </p:pic>
    </p:spTree>
    <p:extLst>
      <p:ext uri="{BB962C8B-B14F-4D97-AF65-F5344CB8AC3E}">
        <p14:creationId xmlns:p14="http://schemas.microsoft.com/office/powerpoint/2010/main" val="22945316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txBox="1">
            <a:spLocks noGrp="1"/>
          </p:cNvSpPr>
          <p:nvPr/>
        </p:nvSpPr>
        <p:spPr>
          <a:xfrm>
            <a:off x="3962401" y="6248401"/>
            <a:ext cx="2130425" cy="474663"/>
          </a:xfrm>
          <a:prstGeom prst="rect">
            <a:avLst/>
          </a:prstGeom>
          <a:noFill/>
          <a:ln w="9525">
            <a:noFill/>
          </a:ln>
        </p:spPr>
        <p:txBody>
          <a:bodyPr anchor="b" anchorCtr="0"/>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980"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4005"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430"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930" indent="-316230"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stStyle>
          <a:p>
            <a:pPr marL="0" indent="0" algn="r" eaLnBrk="1" hangingPunct="1">
              <a:spcBef>
                <a:spcPct val="0"/>
              </a:spcBef>
              <a:buClrTx/>
              <a:buSzTx/>
              <a:buNone/>
            </a:pPr>
            <a:fld id="{BB962C8B-B14F-4D97-AF65-F5344CB8AC3E}" type="datetime1">
              <a:rPr lang="en-US" altLang="en-US" sz="1400" dirty="0"/>
              <a:pPr marL="0" indent="0" algn="r" eaLnBrk="1" hangingPunct="1">
                <a:spcBef>
                  <a:spcPct val="0"/>
                </a:spcBef>
                <a:buClrTx/>
                <a:buSzTx/>
                <a:buNone/>
              </a:pPr>
              <a:t>8/28/2023</a:t>
            </a:fld>
            <a:endParaRPr lang="en-US" altLang="en-US" sz="1400" dirty="0"/>
          </a:p>
        </p:txBody>
      </p:sp>
      <p:sp>
        <p:nvSpPr>
          <p:cNvPr id="14339" name="Slide Number Placeholder 5"/>
          <p:cNvSpPr txBox="1">
            <a:spLocks noGrp="1"/>
          </p:cNvSpPr>
          <p:nvPr/>
        </p:nvSpPr>
        <p:spPr>
          <a:xfrm>
            <a:off x="1608139" y="6242050"/>
            <a:ext cx="587375" cy="488950"/>
          </a:xfrm>
          <a:prstGeom prst="rect">
            <a:avLst/>
          </a:prstGeom>
          <a:noFill/>
          <a:ln w="9525">
            <a:noFill/>
          </a:ln>
        </p:spPr>
        <p:txBody>
          <a:bodyPr anchor="b" anchorCtr="1"/>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980"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4005"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430"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930" indent="-316230"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stStyle>
          <a:p>
            <a:pPr marL="0" indent="0" eaLnBrk="1" hangingPunct="1">
              <a:spcBef>
                <a:spcPct val="0"/>
              </a:spcBef>
              <a:buClrTx/>
              <a:buSzTx/>
              <a:buNone/>
            </a:pPr>
            <a:fld id="{9A0DB2DC-4C9A-4742-B13C-FB6460FD3503}" type="slidenum">
              <a:rPr lang="en-US" altLang="en-US" sz="2600" b="1" dirty="0">
                <a:solidFill>
                  <a:schemeClr val="bg1"/>
                </a:solidFill>
              </a:rPr>
              <a:pPr marL="0" indent="0" eaLnBrk="1" hangingPunct="1">
                <a:spcBef>
                  <a:spcPct val="0"/>
                </a:spcBef>
                <a:buClrTx/>
                <a:buSzTx/>
                <a:buNone/>
              </a:pPr>
              <a:t>4</a:t>
            </a:fld>
            <a:endParaRPr lang="en-US" altLang="en-US" sz="2600" b="1" dirty="0">
              <a:solidFill>
                <a:schemeClr val="bg1"/>
              </a:solidFill>
            </a:endParaRPr>
          </a:p>
        </p:txBody>
      </p:sp>
      <p:sp>
        <p:nvSpPr>
          <p:cNvPr id="14340" name="AutoShape 2"/>
          <p:cNvSpPr>
            <a:spLocks noGrp="1"/>
          </p:cNvSpPr>
          <p:nvPr>
            <p:ph type="title" idx="4294967295"/>
          </p:nvPr>
        </p:nvSpPr>
        <p:spPr>
          <a:xfrm>
            <a:off x="-3174" y="0"/>
            <a:ext cx="12192000" cy="1189038"/>
          </a:xfr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rtlCol="0" anchor="b" anchorCtr="0">
            <a:normAutofit/>
          </a:bodyPr>
          <a:lstStyle/>
          <a:p>
            <a:r>
              <a:rPr lang="en-GB" sz="3600" b="1" dirty="0" smtClean="0">
                <a:latin typeface="Rockwell" panose="02060603020205020403" pitchFamily="18" charset="0"/>
              </a:rPr>
              <a:t>Ecological footprint (Demand) </a:t>
            </a:r>
            <a:r>
              <a:rPr lang="en-US" sz="3600" b="1" dirty="0">
                <a:latin typeface="Rockwell" panose="02060603020205020403" pitchFamily="18" charset="0"/>
              </a:rPr>
              <a:t>and </a:t>
            </a:r>
            <a:r>
              <a:rPr lang="en-US" sz="3600" b="1" dirty="0" err="1" smtClean="0">
                <a:latin typeface="Rockwell" panose="02060603020205020403" pitchFamily="18" charset="0"/>
              </a:rPr>
              <a:t>biocapacity</a:t>
            </a:r>
            <a:r>
              <a:rPr lang="en-US" sz="3600" b="1" dirty="0" smtClean="0">
                <a:latin typeface="Rockwell" panose="02060603020205020403" pitchFamily="18" charset="0"/>
              </a:rPr>
              <a:t> (Supply)</a:t>
            </a:r>
            <a:endParaRPr lang="en-US" altLang="en-US" sz="3600" b="1" dirty="0">
              <a:latin typeface="Rockwell" panose="02060603020205020403"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75363"/>
            <a:ext cx="32766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11004647" y="5701355"/>
            <a:ext cx="1144588" cy="1133475"/>
            <a:chOff x="7239000" y="4800600"/>
            <a:chExt cx="1679975" cy="1897744"/>
          </a:xfrm>
        </p:grpSpPr>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6096000"/>
              <a:ext cx="1679975" cy="60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b="25372"/>
            <a:stretch>
              <a:fillRect/>
            </a:stretch>
          </p:blipFill>
          <p:spPr bwMode="auto">
            <a:xfrm>
              <a:off x="7315200" y="4800600"/>
              <a:ext cx="1447800" cy="128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Date Placeholder 1"/>
          <p:cNvSpPr>
            <a:spLocks noGrp="1"/>
          </p:cNvSpPr>
          <p:nvPr>
            <p:ph type="dt" sz="half" idx="10"/>
          </p:nvPr>
        </p:nvSpPr>
        <p:spPr/>
        <p:txBody>
          <a:bodyPr/>
          <a:lstStyle/>
          <a:p>
            <a:pPr eaLnBrk="1" hangingPunct="1">
              <a:defRPr/>
            </a:pPr>
            <a:fld id="{0BE0ACED-05AE-416B-B053-9C3E096804F8}" type="datetime9">
              <a:rPr lang="en-US" altLang="en-US" sz="1000" smtClean="0"/>
              <a:t>8/28/2023 4:02:25 PM</a:t>
            </a:fld>
            <a:endParaRPr lang="en-US" altLang="en-US" sz="1000"/>
          </a:p>
        </p:txBody>
      </p:sp>
      <p:sp>
        <p:nvSpPr>
          <p:cNvPr id="3" name="Slide Number Placeholder 2"/>
          <p:cNvSpPr>
            <a:spLocks noGrp="1"/>
          </p:cNvSpPr>
          <p:nvPr>
            <p:ph type="sldNum" sz="quarter" idx="12"/>
          </p:nvPr>
        </p:nvSpPr>
        <p:spPr/>
        <p:txBody>
          <a:bodyPr/>
          <a:lstStyle/>
          <a:p>
            <a:pPr eaLnBrk="1" hangingPunct="1">
              <a:defRPr/>
            </a:pPr>
            <a:fld id="{7F17322B-37E8-4F5E-8DD4-695397DA7495}" type="slidenum">
              <a:rPr lang="en-US" altLang="en-US" sz="1000" smtClean="0"/>
              <a:pPr eaLnBrk="1" hangingPunct="1">
                <a:defRPr/>
              </a:pPr>
              <a:t>4</a:t>
            </a:fld>
            <a:endParaRPr lang="en-US" altLang="en-US" sz="1000" smtClean="0"/>
          </a:p>
        </p:txBody>
      </p:sp>
      <p:sp>
        <p:nvSpPr>
          <p:cNvPr id="4" name="Footer Placeholder 3"/>
          <p:cNvSpPr>
            <a:spLocks noGrp="1"/>
          </p:cNvSpPr>
          <p:nvPr>
            <p:ph type="ftr" sz="quarter" idx="11"/>
          </p:nvPr>
        </p:nvSpPr>
        <p:spPr>
          <a:xfrm>
            <a:off x="4530291" y="6378542"/>
            <a:ext cx="4114800" cy="365125"/>
          </a:xfrm>
        </p:spPr>
        <p:txBody>
          <a:bodyPr/>
          <a:lstStyle/>
          <a:p>
            <a:pPr eaLnBrk="1" hangingPunct="1">
              <a:defRPr/>
            </a:pPr>
            <a:r>
              <a:rPr lang="en-US" altLang="en-US" sz="1000" dirty="0" smtClean="0"/>
              <a:t>J. Makau/ Marrian</a:t>
            </a:r>
            <a:endParaRPr lang="en-US" altLang="en-US" sz="1000" dirty="0"/>
          </a:p>
        </p:txBody>
      </p:sp>
      <p:sp>
        <p:nvSpPr>
          <p:cNvPr id="10" name="Rectangle 9"/>
          <p:cNvSpPr/>
          <p:nvPr/>
        </p:nvSpPr>
        <p:spPr>
          <a:xfrm>
            <a:off x="58554" y="1189038"/>
            <a:ext cx="11904846" cy="646331"/>
          </a:xfrm>
          <a:prstGeom prst="rect">
            <a:avLst/>
          </a:prstGeom>
        </p:spPr>
        <p:txBody>
          <a:bodyPr wrap="square">
            <a:spAutoFit/>
          </a:bodyPr>
          <a:lstStyle/>
          <a:p>
            <a:pPr algn="just"/>
            <a:r>
              <a:rPr lang="en-GB" dirty="0">
                <a:solidFill>
                  <a:srgbClr val="000000"/>
                </a:solidFill>
                <a:latin typeface="Rockwell" panose="02060603020205020403" pitchFamily="18" charset="0"/>
              </a:rPr>
              <a:t>Ecological Footprint </a:t>
            </a:r>
            <a:r>
              <a:rPr lang="en-GB" dirty="0" smtClean="0">
                <a:solidFill>
                  <a:srgbClr val="000000"/>
                </a:solidFill>
                <a:latin typeface="Rockwell" panose="02060603020205020403" pitchFamily="18" charset="0"/>
              </a:rPr>
              <a:t>= pressure </a:t>
            </a:r>
            <a:r>
              <a:rPr lang="en-GB" dirty="0">
                <a:solidFill>
                  <a:srgbClr val="000000"/>
                </a:solidFill>
                <a:latin typeface="Rockwell" panose="02060603020205020403" pitchFamily="18" charset="0"/>
              </a:rPr>
              <a:t>on local </a:t>
            </a:r>
            <a:r>
              <a:rPr lang="en-GB" dirty="0" err="1" smtClean="0">
                <a:solidFill>
                  <a:srgbClr val="000000"/>
                </a:solidFill>
                <a:latin typeface="Rockwell" panose="02060603020205020403" pitchFamily="18" charset="0"/>
              </a:rPr>
              <a:t>biocapacity</a:t>
            </a:r>
            <a:r>
              <a:rPr lang="en-GB" dirty="0" smtClean="0">
                <a:solidFill>
                  <a:srgbClr val="000000"/>
                </a:solidFill>
                <a:latin typeface="Rockwell" panose="02060603020205020403" pitchFamily="18" charset="0"/>
              </a:rPr>
              <a:t>.  It’s a measure of </a:t>
            </a:r>
            <a:r>
              <a:rPr lang="en-GB" dirty="0">
                <a:solidFill>
                  <a:srgbClr val="000000"/>
                </a:solidFill>
                <a:latin typeface="Rockwell" panose="02060603020205020403" pitchFamily="18" charset="0"/>
              </a:rPr>
              <a:t>how fast we consume resources and generate waste compared to how fast nature can </a:t>
            </a:r>
            <a:r>
              <a:rPr lang="en-GB" dirty="0" smtClean="0">
                <a:solidFill>
                  <a:srgbClr val="000000"/>
                </a:solidFill>
                <a:latin typeface="Rockwell" panose="02060603020205020403" pitchFamily="18" charset="0"/>
              </a:rPr>
              <a:t>regenerate (absorb </a:t>
            </a:r>
            <a:r>
              <a:rPr lang="en-GB" dirty="0">
                <a:solidFill>
                  <a:srgbClr val="000000"/>
                </a:solidFill>
                <a:latin typeface="Rockwell" panose="02060603020205020403" pitchFamily="18" charset="0"/>
              </a:rPr>
              <a:t>our waste and generate </a:t>
            </a:r>
            <a:r>
              <a:rPr lang="en-GB" dirty="0" smtClean="0">
                <a:solidFill>
                  <a:srgbClr val="000000"/>
                </a:solidFill>
                <a:latin typeface="Rockwell" panose="02060603020205020403" pitchFamily="18" charset="0"/>
              </a:rPr>
              <a:t>resources)</a:t>
            </a:r>
            <a:endParaRPr lang="en-GB" dirty="0">
              <a:solidFill>
                <a:srgbClr val="000000"/>
              </a:solidFill>
              <a:latin typeface="Rockwell" panose="02060603020205020403" pitchFamily="18" charset="0"/>
            </a:endParaRPr>
          </a:p>
        </p:txBody>
      </p:sp>
      <p:pic>
        <p:nvPicPr>
          <p:cNvPr id="1026" name="Picture 2" descr="https://bipdashboard.natureserve.org/img/other/Figur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1887" y="1843827"/>
            <a:ext cx="5676900" cy="424604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27013" y="3182985"/>
            <a:ext cx="4800600" cy="1754326"/>
          </a:xfrm>
          <a:prstGeom prst="rect">
            <a:avLst/>
          </a:prstGeom>
        </p:spPr>
        <p:txBody>
          <a:bodyPr wrap="square">
            <a:spAutoFit/>
          </a:bodyPr>
          <a:lstStyle/>
          <a:p>
            <a:pPr algn="just"/>
            <a:r>
              <a:rPr lang="en-GB" b="1" dirty="0" smtClean="0">
                <a:solidFill>
                  <a:srgbClr val="000000"/>
                </a:solidFill>
                <a:latin typeface="Rockwell" panose="02060603020205020403" pitchFamily="18" charset="0"/>
              </a:rPr>
              <a:t>Ecological Deficit since 1970s</a:t>
            </a:r>
          </a:p>
          <a:p>
            <a:pPr algn="just"/>
            <a:r>
              <a:rPr lang="en-GB" dirty="0" smtClean="0">
                <a:solidFill>
                  <a:srgbClr val="000000"/>
                </a:solidFill>
                <a:latin typeface="Rockwell" panose="02060603020205020403" pitchFamily="18" charset="0"/>
              </a:rPr>
              <a:t>Trends </a:t>
            </a:r>
            <a:r>
              <a:rPr lang="en-GB" dirty="0">
                <a:solidFill>
                  <a:srgbClr val="000000"/>
                </a:solidFill>
                <a:latin typeface="Rockwell" panose="02060603020205020403" pitchFamily="18" charset="0"/>
              </a:rPr>
              <a:t>in global Ecological Footprint and </a:t>
            </a:r>
            <a:r>
              <a:rPr lang="en-GB" dirty="0" err="1">
                <a:solidFill>
                  <a:srgbClr val="000000"/>
                </a:solidFill>
                <a:latin typeface="Rockwell" panose="02060603020205020403" pitchFamily="18" charset="0"/>
              </a:rPr>
              <a:t>biocapacity</a:t>
            </a:r>
            <a:r>
              <a:rPr lang="en-GB" dirty="0">
                <a:solidFill>
                  <a:srgbClr val="000000"/>
                </a:solidFill>
                <a:latin typeface="Rockwell" panose="02060603020205020403" pitchFamily="18" charset="0"/>
              </a:rPr>
              <a:t> tell us that the human economy requires more </a:t>
            </a:r>
            <a:r>
              <a:rPr lang="en-GB" dirty="0" err="1">
                <a:solidFill>
                  <a:srgbClr val="000000"/>
                </a:solidFill>
                <a:latin typeface="Rockwell" panose="02060603020205020403" pitchFamily="18" charset="0"/>
              </a:rPr>
              <a:t>biocapacity</a:t>
            </a:r>
            <a:r>
              <a:rPr lang="en-GB" dirty="0">
                <a:solidFill>
                  <a:srgbClr val="000000"/>
                </a:solidFill>
                <a:latin typeface="Rockwell" panose="02060603020205020403" pitchFamily="18" charset="0"/>
              </a:rPr>
              <a:t> each year, indicating unsustainable rates of global </a:t>
            </a:r>
            <a:r>
              <a:rPr lang="en-GB" dirty="0" smtClean="0">
                <a:solidFill>
                  <a:srgbClr val="000000"/>
                </a:solidFill>
                <a:latin typeface="Rockwell" panose="02060603020205020403" pitchFamily="18" charset="0"/>
              </a:rPr>
              <a:t>consumption since 1970s</a:t>
            </a:r>
            <a:endParaRPr lang="en-US" dirty="0">
              <a:latin typeface="Rockwell" panose="02060603020205020403" pitchFamily="18" charset="0"/>
            </a:endParaRPr>
          </a:p>
        </p:txBody>
      </p:sp>
    </p:spTree>
    <p:extLst>
      <p:ext uri="{BB962C8B-B14F-4D97-AF65-F5344CB8AC3E}">
        <p14:creationId xmlns:p14="http://schemas.microsoft.com/office/powerpoint/2010/main" val="19808523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txBox="1">
            <a:spLocks noGrp="1"/>
          </p:cNvSpPr>
          <p:nvPr/>
        </p:nvSpPr>
        <p:spPr>
          <a:xfrm>
            <a:off x="3962401" y="6248401"/>
            <a:ext cx="2130425" cy="474663"/>
          </a:xfrm>
          <a:prstGeom prst="rect">
            <a:avLst/>
          </a:prstGeom>
          <a:noFill/>
          <a:ln w="9525">
            <a:noFill/>
          </a:ln>
        </p:spPr>
        <p:txBody>
          <a:bodyPr anchor="b" anchorCtr="0"/>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980"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4005"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430"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930" indent="-316230"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stStyle>
          <a:p>
            <a:pPr marL="0" indent="0" algn="r" eaLnBrk="1" hangingPunct="1">
              <a:spcBef>
                <a:spcPct val="0"/>
              </a:spcBef>
              <a:buClrTx/>
              <a:buSzTx/>
              <a:buNone/>
            </a:pPr>
            <a:fld id="{BB962C8B-B14F-4D97-AF65-F5344CB8AC3E}" type="datetime1">
              <a:rPr lang="en-US" altLang="en-US" sz="1400" dirty="0"/>
              <a:pPr marL="0" indent="0" algn="r" eaLnBrk="1" hangingPunct="1">
                <a:spcBef>
                  <a:spcPct val="0"/>
                </a:spcBef>
                <a:buClrTx/>
                <a:buSzTx/>
                <a:buNone/>
              </a:pPr>
              <a:t>8/28/2023</a:t>
            </a:fld>
            <a:endParaRPr lang="en-US" altLang="en-US" sz="1400" dirty="0"/>
          </a:p>
        </p:txBody>
      </p:sp>
      <p:sp>
        <p:nvSpPr>
          <p:cNvPr id="14339" name="Slide Number Placeholder 5"/>
          <p:cNvSpPr txBox="1">
            <a:spLocks noGrp="1"/>
          </p:cNvSpPr>
          <p:nvPr/>
        </p:nvSpPr>
        <p:spPr>
          <a:xfrm>
            <a:off x="1608139" y="6242050"/>
            <a:ext cx="587375" cy="488950"/>
          </a:xfrm>
          <a:prstGeom prst="rect">
            <a:avLst/>
          </a:prstGeom>
          <a:noFill/>
          <a:ln w="9525">
            <a:noFill/>
          </a:ln>
        </p:spPr>
        <p:txBody>
          <a:bodyPr anchor="b" anchorCtr="1"/>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980"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4005"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430"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930" indent="-316230"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stStyle>
          <a:p>
            <a:pPr marL="0" indent="0" eaLnBrk="1" hangingPunct="1">
              <a:spcBef>
                <a:spcPct val="0"/>
              </a:spcBef>
              <a:buClrTx/>
              <a:buSzTx/>
              <a:buNone/>
            </a:pPr>
            <a:fld id="{9A0DB2DC-4C9A-4742-B13C-FB6460FD3503}" type="slidenum">
              <a:rPr lang="en-US" altLang="en-US" sz="2600" b="1" dirty="0">
                <a:solidFill>
                  <a:schemeClr val="bg1"/>
                </a:solidFill>
              </a:rPr>
              <a:pPr marL="0" indent="0" eaLnBrk="1" hangingPunct="1">
                <a:spcBef>
                  <a:spcPct val="0"/>
                </a:spcBef>
                <a:buClrTx/>
                <a:buSzTx/>
                <a:buNone/>
              </a:pPr>
              <a:t>5</a:t>
            </a:fld>
            <a:endParaRPr lang="en-US" altLang="en-US" sz="2600" b="1" dirty="0">
              <a:solidFill>
                <a:schemeClr val="bg1"/>
              </a:solidFill>
            </a:endParaRPr>
          </a:p>
        </p:txBody>
      </p:sp>
      <p:sp>
        <p:nvSpPr>
          <p:cNvPr id="14340" name="AutoShape 2"/>
          <p:cNvSpPr>
            <a:spLocks noGrp="1"/>
          </p:cNvSpPr>
          <p:nvPr>
            <p:ph type="title" idx="4294967295"/>
          </p:nvPr>
        </p:nvSpPr>
        <p:spPr>
          <a:xfrm>
            <a:off x="-3174" y="0"/>
            <a:ext cx="12192000" cy="1189038"/>
          </a:xfr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rtlCol="0" anchor="b" anchorCtr="0">
            <a:normAutofit/>
          </a:bodyPr>
          <a:lstStyle/>
          <a:p>
            <a:r>
              <a:rPr lang="en-GB" sz="3600" b="1" dirty="0" smtClean="0">
                <a:latin typeface="Rockwell" panose="02060603020205020403" pitchFamily="18" charset="0"/>
              </a:rPr>
              <a:t>Ecological footprint (Demand) </a:t>
            </a:r>
            <a:r>
              <a:rPr lang="en-US" sz="3600" b="1" dirty="0">
                <a:latin typeface="Rockwell" panose="02060603020205020403" pitchFamily="18" charset="0"/>
              </a:rPr>
              <a:t>and </a:t>
            </a:r>
            <a:r>
              <a:rPr lang="en-US" sz="3600" b="1" dirty="0" err="1" smtClean="0">
                <a:latin typeface="Rockwell" panose="02060603020205020403" pitchFamily="18" charset="0"/>
              </a:rPr>
              <a:t>biocapacity</a:t>
            </a:r>
            <a:r>
              <a:rPr lang="en-US" sz="3600" b="1" dirty="0" smtClean="0">
                <a:latin typeface="Rockwell" panose="02060603020205020403" pitchFamily="18" charset="0"/>
              </a:rPr>
              <a:t> (Supply)</a:t>
            </a:r>
            <a:endParaRPr lang="en-US" altLang="en-US" sz="3600" b="1" dirty="0">
              <a:latin typeface="Rockwell" panose="02060603020205020403"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75363"/>
            <a:ext cx="32766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11004647" y="5701355"/>
            <a:ext cx="1144588" cy="1133475"/>
            <a:chOff x="7239000" y="4800600"/>
            <a:chExt cx="1679975" cy="1897744"/>
          </a:xfrm>
        </p:grpSpPr>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6096000"/>
              <a:ext cx="1679975" cy="60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b="25372"/>
            <a:stretch>
              <a:fillRect/>
            </a:stretch>
          </p:blipFill>
          <p:spPr bwMode="auto">
            <a:xfrm>
              <a:off x="7315200" y="4800600"/>
              <a:ext cx="1447800" cy="128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Date Placeholder 1"/>
          <p:cNvSpPr>
            <a:spLocks noGrp="1"/>
          </p:cNvSpPr>
          <p:nvPr>
            <p:ph type="dt" sz="half" idx="10"/>
          </p:nvPr>
        </p:nvSpPr>
        <p:spPr/>
        <p:txBody>
          <a:bodyPr/>
          <a:lstStyle/>
          <a:p>
            <a:pPr eaLnBrk="1" hangingPunct="1">
              <a:defRPr/>
            </a:pPr>
            <a:fld id="{0BE0ACED-05AE-416B-B053-9C3E096804F8}" type="datetime9">
              <a:rPr lang="en-US" altLang="en-US" sz="1000" smtClean="0"/>
              <a:t>8/28/2023 4:02:25 PM</a:t>
            </a:fld>
            <a:endParaRPr lang="en-US" altLang="en-US" sz="1000"/>
          </a:p>
        </p:txBody>
      </p:sp>
      <p:sp>
        <p:nvSpPr>
          <p:cNvPr id="3" name="Slide Number Placeholder 2"/>
          <p:cNvSpPr>
            <a:spLocks noGrp="1"/>
          </p:cNvSpPr>
          <p:nvPr>
            <p:ph type="sldNum" sz="quarter" idx="12"/>
          </p:nvPr>
        </p:nvSpPr>
        <p:spPr/>
        <p:txBody>
          <a:bodyPr/>
          <a:lstStyle/>
          <a:p>
            <a:pPr eaLnBrk="1" hangingPunct="1">
              <a:defRPr/>
            </a:pPr>
            <a:fld id="{7F17322B-37E8-4F5E-8DD4-695397DA7495}" type="slidenum">
              <a:rPr lang="en-US" altLang="en-US" sz="1000" smtClean="0"/>
              <a:pPr eaLnBrk="1" hangingPunct="1">
                <a:defRPr/>
              </a:pPr>
              <a:t>5</a:t>
            </a:fld>
            <a:endParaRPr lang="en-US" altLang="en-US" sz="1000" smtClean="0"/>
          </a:p>
        </p:txBody>
      </p:sp>
      <p:sp>
        <p:nvSpPr>
          <p:cNvPr id="4" name="Footer Placeholder 3"/>
          <p:cNvSpPr>
            <a:spLocks noGrp="1"/>
          </p:cNvSpPr>
          <p:nvPr>
            <p:ph type="ftr" sz="quarter" idx="11"/>
          </p:nvPr>
        </p:nvSpPr>
        <p:spPr>
          <a:xfrm>
            <a:off x="4530291" y="6378542"/>
            <a:ext cx="4114800" cy="365125"/>
          </a:xfrm>
        </p:spPr>
        <p:txBody>
          <a:bodyPr/>
          <a:lstStyle/>
          <a:p>
            <a:pPr eaLnBrk="1" hangingPunct="1">
              <a:defRPr/>
            </a:pPr>
            <a:r>
              <a:rPr lang="en-US" altLang="en-US" sz="1000" dirty="0" smtClean="0"/>
              <a:t>J. Makau/ Marrian</a:t>
            </a:r>
            <a:endParaRPr lang="en-US" altLang="en-US" sz="1000" dirty="0"/>
          </a:p>
        </p:txBody>
      </p:sp>
      <p:pic>
        <p:nvPicPr>
          <p:cNvPr id="5" name="Picture 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4" y="1470025"/>
            <a:ext cx="2980567" cy="4421465"/>
          </a:xfrm>
          <a:prstGeom prst="rect">
            <a:avLst/>
          </a:prstGeom>
        </p:spPr>
      </p:pic>
      <p:pic>
        <p:nvPicPr>
          <p:cNvPr id="12" name="Picture 11"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3418" y="1576399"/>
            <a:ext cx="4571606" cy="4124956"/>
          </a:xfrm>
          <a:prstGeom prst="rect">
            <a:avLst/>
          </a:prstGeom>
        </p:spPr>
      </p:pic>
      <p:pic>
        <p:nvPicPr>
          <p:cNvPr id="13" name="Picture 12"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68880" y="1673051"/>
            <a:ext cx="4511123" cy="4124956"/>
          </a:xfrm>
          <a:prstGeom prst="rect">
            <a:avLst/>
          </a:prstGeom>
        </p:spPr>
      </p:pic>
    </p:spTree>
    <p:extLst>
      <p:ext uri="{BB962C8B-B14F-4D97-AF65-F5344CB8AC3E}">
        <p14:creationId xmlns:p14="http://schemas.microsoft.com/office/powerpoint/2010/main" val="13109460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80">
                                          <p:stCondLst>
                                            <p:cond delay="0"/>
                                          </p:stCondLst>
                                        </p:cTn>
                                        <p:tgtEl>
                                          <p:spTgt spid="12"/>
                                        </p:tgtEl>
                                      </p:cBhvr>
                                    </p:animEffect>
                                    <p:anim calcmode="lin" valueType="num">
                                      <p:cBhvr>
                                        <p:cTn id="1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0" dur="26">
                                          <p:stCondLst>
                                            <p:cond delay="650"/>
                                          </p:stCondLst>
                                        </p:cTn>
                                        <p:tgtEl>
                                          <p:spTgt spid="12"/>
                                        </p:tgtEl>
                                      </p:cBhvr>
                                      <p:to x="100000" y="60000"/>
                                    </p:animScale>
                                    <p:animScale>
                                      <p:cBhvr>
                                        <p:cTn id="21" dur="166" decel="50000">
                                          <p:stCondLst>
                                            <p:cond delay="676"/>
                                          </p:stCondLst>
                                        </p:cTn>
                                        <p:tgtEl>
                                          <p:spTgt spid="12"/>
                                        </p:tgtEl>
                                      </p:cBhvr>
                                      <p:to x="100000" y="100000"/>
                                    </p:animScale>
                                    <p:animScale>
                                      <p:cBhvr>
                                        <p:cTn id="22" dur="26">
                                          <p:stCondLst>
                                            <p:cond delay="1312"/>
                                          </p:stCondLst>
                                        </p:cTn>
                                        <p:tgtEl>
                                          <p:spTgt spid="12"/>
                                        </p:tgtEl>
                                      </p:cBhvr>
                                      <p:to x="100000" y="80000"/>
                                    </p:animScale>
                                    <p:animScale>
                                      <p:cBhvr>
                                        <p:cTn id="23" dur="166" decel="50000">
                                          <p:stCondLst>
                                            <p:cond delay="1338"/>
                                          </p:stCondLst>
                                        </p:cTn>
                                        <p:tgtEl>
                                          <p:spTgt spid="12"/>
                                        </p:tgtEl>
                                      </p:cBhvr>
                                      <p:to x="100000" y="100000"/>
                                    </p:animScale>
                                    <p:animScale>
                                      <p:cBhvr>
                                        <p:cTn id="24" dur="26">
                                          <p:stCondLst>
                                            <p:cond delay="1642"/>
                                          </p:stCondLst>
                                        </p:cTn>
                                        <p:tgtEl>
                                          <p:spTgt spid="12"/>
                                        </p:tgtEl>
                                      </p:cBhvr>
                                      <p:to x="100000" y="90000"/>
                                    </p:animScale>
                                    <p:animScale>
                                      <p:cBhvr>
                                        <p:cTn id="25" dur="166" decel="50000">
                                          <p:stCondLst>
                                            <p:cond delay="1668"/>
                                          </p:stCondLst>
                                        </p:cTn>
                                        <p:tgtEl>
                                          <p:spTgt spid="12"/>
                                        </p:tgtEl>
                                      </p:cBhvr>
                                      <p:to x="100000" y="100000"/>
                                    </p:animScale>
                                    <p:animScale>
                                      <p:cBhvr>
                                        <p:cTn id="26" dur="26">
                                          <p:stCondLst>
                                            <p:cond delay="1808"/>
                                          </p:stCondLst>
                                        </p:cTn>
                                        <p:tgtEl>
                                          <p:spTgt spid="12"/>
                                        </p:tgtEl>
                                      </p:cBhvr>
                                      <p:to x="100000" y="95000"/>
                                    </p:animScale>
                                    <p:animScale>
                                      <p:cBhvr>
                                        <p:cTn id="27" dur="166" decel="50000">
                                          <p:stCondLst>
                                            <p:cond delay="1834"/>
                                          </p:stCondLst>
                                        </p:cTn>
                                        <p:tgtEl>
                                          <p:spTgt spid="12"/>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ppt_w</p:attrName>
                                        </p:attrNameLst>
                                      </p:cBhvr>
                                      <p:tavLst>
                                        <p:tav tm="0">
                                          <p:val>
                                            <p:fltVal val="0"/>
                                          </p:val>
                                        </p:tav>
                                        <p:tav tm="100000">
                                          <p:val>
                                            <p:strVal val="#ppt_w"/>
                                          </p:val>
                                        </p:tav>
                                      </p:tavLst>
                                    </p:anim>
                                    <p:anim calcmode="lin" valueType="num">
                                      <p:cBhvr>
                                        <p:cTn id="33" dur="1000" fill="hold"/>
                                        <p:tgtEl>
                                          <p:spTgt spid="13"/>
                                        </p:tgtEl>
                                        <p:attrNameLst>
                                          <p:attrName>ppt_h</p:attrName>
                                        </p:attrNameLst>
                                      </p:cBhvr>
                                      <p:tavLst>
                                        <p:tav tm="0">
                                          <p:val>
                                            <p:fltVal val="0"/>
                                          </p:val>
                                        </p:tav>
                                        <p:tav tm="100000">
                                          <p:val>
                                            <p:strVal val="#ppt_h"/>
                                          </p:val>
                                        </p:tav>
                                      </p:tavLst>
                                    </p:anim>
                                    <p:anim calcmode="lin" valueType="num">
                                      <p:cBhvr>
                                        <p:cTn id="34" dur="1000" fill="hold"/>
                                        <p:tgtEl>
                                          <p:spTgt spid="13"/>
                                        </p:tgtEl>
                                        <p:attrNameLst>
                                          <p:attrName>style.rotation</p:attrName>
                                        </p:attrNameLst>
                                      </p:cBhvr>
                                      <p:tavLst>
                                        <p:tav tm="0">
                                          <p:val>
                                            <p:fltVal val="90"/>
                                          </p:val>
                                        </p:tav>
                                        <p:tav tm="100000">
                                          <p:val>
                                            <p:fltVal val="0"/>
                                          </p:val>
                                        </p:tav>
                                      </p:tavLst>
                                    </p:anim>
                                    <p:animEffect transition="in" filter="fade">
                                      <p:cBhvr>
                                        <p:cTn id="3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txBox="1">
            <a:spLocks noGrp="1"/>
          </p:cNvSpPr>
          <p:nvPr/>
        </p:nvSpPr>
        <p:spPr>
          <a:xfrm>
            <a:off x="3962401" y="6248401"/>
            <a:ext cx="2130425" cy="474663"/>
          </a:xfrm>
          <a:prstGeom prst="rect">
            <a:avLst/>
          </a:prstGeom>
          <a:noFill/>
          <a:ln w="9525">
            <a:noFill/>
          </a:ln>
        </p:spPr>
        <p:txBody>
          <a:bodyPr anchor="b" anchorCtr="0"/>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980"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4005"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430"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930" indent="-316230"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stStyle>
          <a:p>
            <a:pPr marL="0" indent="0" algn="r" eaLnBrk="1" hangingPunct="1">
              <a:spcBef>
                <a:spcPct val="0"/>
              </a:spcBef>
              <a:buClrTx/>
              <a:buSzTx/>
              <a:buNone/>
            </a:pPr>
            <a:fld id="{BB962C8B-B14F-4D97-AF65-F5344CB8AC3E}" type="datetime1">
              <a:rPr lang="en-US" altLang="en-US" sz="1400" dirty="0"/>
              <a:pPr marL="0" indent="0" algn="r" eaLnBrk="1" hangingPunct="1">
                <a:spcBef>
                  <a:spcPct val="0"/>
                </a:spcBef>
                <a:buClrTx/>
                <a:buSzTx/>
                <a:buNone/>
              </a:pPr>
              <a:t>8/28/2023</a:t>
            </a:fld>
            <a:endParaRPr lang="en-US" altLang="en-US" sz="1400" dirty="0"/>
          </a:p>
        </p:txBody>
      </p:sp>
      <p:sp>
        <p:nvSpPr>
          <p:cNvPr id="14339" name="Slide Number Placeholder 5"/>
          <p:cNvSpPr txBox="1">
            <a:spLocks noGrp="1"/>
          </p:cNvSpPr>
          <p:nvPr/>
        </p:nvSpPr>
        <p:spPr>
          <a:xfrm>
            <a:off x="1608139" y="6242050"/>
            <a:ext cx="587375" cy="488950"/>
          </a:xfrm>
          <a:prstGeom prst="rect">
            <a:avLst/>
          </a:prstGeom>
          <a:noFill/>
          <a:ln w="9525">
            <a:noFill/>
          </a:ln>
        </p:spPr>
        <p:txBody>
          <a:bodyPr anchor="b" anchorCtr="1"/>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980"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4005"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430"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930" indent="-316230"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stStyle>
          <a:p>
            <a:pPr marL="0" indent="0" eaLnBrk="1" hangingPunct="1">
              <a:spcBef>
                <a:spcPct val="0"/>
              </a:spcBef>
              <a:buClrTx/>
              <a:buSzTx/>
              <a:buNone/>
            </a:pPr>
            <a:fld id="{9A0DB2DC-4C9A-4742-B13C-FB6460FD3503}" type="slidenum">
              <a:rPr lang="en-US" altLang="en-US" sz="2600" b="1" dirty="0">
                <a:solidFill>
                  <a:schemeClr val="bg1"/>
                </a:solidFill>
              </a:rPr>
              <a:pPr marL="0" indent="0" eaLnBrk="1" hangingPunct="1">
                <a:spcBef>
                  <a:spcPct val="0"/>
                </a:spcBef>
                <a:buClrTx/>
                <a:buSzTx/>
                <a:buNone/>
              </a:pPr>
              <a:t>6</a:t>
            </a:fld>
            <a:endParaRPr lang="en-US" altLang="en-US" sz="2600" b="1" dirty="0">
              <a:solidFill>
                <a:schemeClr val="bg1"/>
              </a:solidFill>
            </a:endParaRPr>
          </a:p>
        </p:txBody>
      </p:sp>
      <p:sp>
        <p:nvSpPr>
          <p:cNvPr id="14340" name="AutoShape 2"/>
          <p:cNvSpPr>
            <a:spLocks noGrp="1"/>
          </p:cNvSpPr>
          <p:nvPr>
            <p:ph type="title" idx="4294967295"/>
          </p:nvPr>
        </p:nvSpPr>
        <p:spPr>
          <a:xfrm>
            <a:off x="-3174" y="0"/>
            <a:ext cx="12192000" cy="1189038"/>
          </a:xfr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rtlCol="0" anchor="b" anchorCtr="0">
            <a:normAutofit/>
          </a:bodyPr>
          <a:lstStyle/>
          <a:p>
            <a:r>
              <a:rPr lang="en-US" sz="3600" b="1" dirty="0" smtClean="0">
                <a:latin typeface="Rockwell" panose="02060603020205020403" pitchFamily="18" charset="0"/>
              </a:rPr>
              <a:t>The planetary </a:t>
            </a:r>
            <a:r>
              <a:rPr lang="en-US" sz="3600" b="1" dirty="0">
                <a:latin typeface="Rockwell" panose="02060603020205020403" pitchFamily="18" charset="0"/>
              </a:rPr>
              <a:t>boundaries </a:t>
            </a:r>
            <a:r>
              <a:rPr lang="en-US" sz="3600" b="1" dirty="0" smtClean="0">
                <a:latin typeface="Rockwell" panose="02060603020205020403" pitchFamily="18" charset="0"/>
              </a:rPr>
              <a:t>concept</a:t>
            </a:r>
            <a:endParaRPr lang="en-US" sz="3600" b="1" dirty="0">
              <a:latin typeface="Rockwell" panose="02060603020205020403"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75363"/>
            <a:ext cx="32766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11004647" y="5701355"/>
            <a:ext cx="1144588" cy="1133475"/>
            <a:chOff x="7239000" y="4800600"/>
            <a:chExt cx="1679975" cy="1897744"/>
          </a:xfrm>
        </p:grpSpPr>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6096000"/>
              <a:ext cx="1679975" cy="60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b="25372"/>
            <a:stretch>
              <a:fillRect/>
            </a:stretch>
          </p:blipFill>
          <p:spPr bwMode="auto">
            <a:xfrm>
              <a:off x="7315200" y="4800600"/>
              <a:ext cx="1447800" cy="128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Date Placeholder 1"/>
          <p:cNvSpPr>
            <a:spLocks noGrp="1"/>
          </p:cNvSpPr>
          <p:nvPr>
            <p:ph type="dt" sz="half" idx="10"/>
          </p:nvPr>
        </p:nvSpPr>
        <p:spPr/>
        <p:txBody>
          <a:bodyPr/>
          <a:lstStyle/>
          <a:p>
            <a:pPr eaLnBrk="1" hangingPunct="1">
              <a:defRPr/>
            </a:pPr>
            <a:fld id="{0BE0ACED-05AE-416B-B053-9C3E096804F8}" type="datetime9">
              <a:rPr lang="en-US" altLang="en-US" sz="1000" smtClean="0"/>
              <a:t>8/28/2023 4:02:25 PM</a:t>
            </a:fld>
            <a:endParaRPr lang="en-US" altLang="en-US" sz="1000"/>
          </a:p>
        </p:txBody>
      </p:sp>
      <p:sp>
        <p:nvSpPr>
          <p:cNvPr id="3" name="Slide Number Placeholder 2"/>
          <p:cNvSpPr>
            <a:spLocks noGrp="1"/>
          </p:cNvSpPr>
          <p:nvPr>
            <p:ph type="sldNum" sz="quarter" idx="12"/>
          </p:nvPr>
        </p:nvSpPr>
        <p:spPr/>
        <p:txBody>
          <a:bodyPr/>
          <a:lstStyle/>
          <a:p>
            <a:pPr eaLnBrk="1" hangingPunct="1">
              <a:defRPr/>
            </a:pPr>
            <a:fld id="{7F17322B-37E8-4F5E-8DD4-695397DA7495}" type="slidenum">
              <a:rPr lang="en-US" altLang="en-US" sz="1000" smtClean="0"/>
              <a:pPr eaLnBrk="1" hangingPunct="1">
                <a:defRPr/>
              </a:pPr>
              <a:t>6</a:t>
            </a:fld>
            <a:endParaRPr lang="en-US" altLang="en-US" sz="1000" smtClean="0"/>
          </a:p>
        </p:txBody>
      </p:sp>
      <p:sp>
        <p:nvSpPr>
          <p:cNvPr id="4" name="Footer Placeholder 3"/>
          <p:cNvSpPr>
            <a:spLocks noGrp="1"/>
          </p:cNvSpPr>
          <p:nvPr>
            <p:ph type="ftr" sz="quarter" idx="11"/>
          </p:nvPr>
        </p:nvSpPr>
        <p:spPr>
          <a:xfrm>
            <a:off x="4530291" y="6378542"/>
            <a:ext cx="4114800" cy="365125"/>
          </a:xfrm>
        </p:spPr>
        <p:txBody>
          <a:bodyPr/>
          <a:lstStyle/>
          <a:p>
            <a:pPr eaLnBrk="1" hangingPunct="1">
              <a:defRPr/>
            </a:pPr>
            <a:r>
              <a:rPr lang="en-US" altLang="en-US" sz="1000" dirty="0" smtClean="0"/>
              <a:t>J. Makau/ Marrian</a:t>
            </a:r>
            <a:endParaRPr lang="en-US" altLang="en-US" sz="1000" dirty="0"/>
          </a:p>
        </p:txBody>
      </p:sp>
      <p:pic>
        <p:nvPicPr>
          <p:cNvPr id="11" name="Picture 10"/>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08149" y="1189038"/>
            <a:ext cx="5638800" cy="5327537"/>
          </a:xfrm>
          <a:prstGeom prst="rect">
            <a:avLst/>
          </a:prstGeom>
        </p:spPr>
      </p:pic>
      <p:sp>
        <p:nvSpPr>
          <p:cNvPr id="14" name="Rectangle 13"/>
          <p:cNvSpPr/>
          <p:nvPr/>
        </p:nvSpPr>
        <p:spPr>
          <a:xfrm>
            <a:off x="312149" y="1352873"/>
            <a:ext cx="6096000" cy="1015663"/>
          </a:xfrm>
          <a:prstGeom prst="rect">
            <a:avLst/>
          </a:prstGeom>
        </p:spPr>
        <p:txBody>
          <a:bodyPr>
            <a:spAutoFit/>
          </a:bodyPr>
          <a:lstStyle/>
          <a:p>
            <a:pPr algn="just"/>
            <a:r>
              <a:rPr lang="en-GB" sz="2000" dirty="0" smtClean="0">
                <a:solidFill>
                  <a:srgbClr val="000000"/>
                </a:solidFill>
                <a:latin typeface="Rockwell" panose="02060603020205020403" pitchFamily="18" charset="0"/>
              </a:rPr>
              <a:t>This is a </a:t>
            </a:r>
            <a:r>
              <a:rPr lang="en-GB" sz="2000" dirty="0">
                <a:solidFill>
                  <a:srgbClr val="000000"/>
                </a:solidFill>
                <a:latin typeface="Rockwell" panose="02060603020205020403" pitchFamily="18" charset="0"/>
              </a:rPr>
              <a:t>set of </a:t>
            </a:r>
            <a:r>
              <a:rPr lang="en-GB" sz="2000" b="1" dirty="0">
                <a:solidFill>
                  <a:srgbClr val="000000"/>
                </a:solidFill>
                <a:latin typeface="Rockwell" panose="02060603020205020403" pitchFamily="18" charset="0"/>
              </a:rPr>
              <a:t>nine planetary boundaries </a:t>
            </a:r>
            <a:r>
              <a:rPr lang="en-GB" sz="2000" dirty="0">
                <a:solidFill>
                  <a:srgbClr val="000000"/>
                </a:solidFill>
                <a:latin typeface="Rockwell" panose="02060603020205020403" pitchFamily="18" charset="0"/>
              </a:rPr>
              <a:t>within which humanity can continue to develop and thrive for generations to come</a:t>
            </a:r>
          </a:p>
        </p:txBody>
      </p:sp>
      <p:sp>
        <p:nvSpPr>
          <p:cNvPr id="15" name="Rectangle 14"/>
          <p:cNvSpPr/>
          <p:nvPr/>
        </p:nvSpPr>
        <p:spPr>
          <a:xfrm>
            <a:off x="194175" y="2686791"/>
            <a:ext cx="6096000" cy="1015663"/>
          </a:xfrm>
          <a:prstGeom prst="rect">
            <a:avLst/>
          </a:prstGeom>
        </p:spPr>
        <p:txBody>
          <a:bodyPr>
            <a:spAutoFit/>
          </a:bodyPr>
          <a:lstStyle/>
          <a:p>
            <a:pPr algn="just"/>
            <a:r>
              <a:rPr lang="en-GB" sz="2000" dirty="0">
                <a:solidFill>
                  <a:srgbClr val="000000"/>
                </a:solidFill>
                <a:latin typeface="Rockwell" panose="02060603020205020403" pitchFamily="18" charset="0"/>
              </a:rPr>
              <a:t>Crossing these boundaries increases the risk of generating large-scale abrupt or irreversible environmental changes. </a:t>
            </a:r>
            <a:endParaRPr lang="en-US" sz="2000" dirty="0">
              <a:latin typeface="Rockwell" panose="02060603020205020403" pitchFamily="18" charset="0"/>
            </a:endParaRPr>
          </a:p>
        </p:txBody>
      </p:sp>
      <p:sp>
        <p:nvSpPr>
          <p:cNvPr id="16" name="Rectangle 15"/>
          <p:cNvSpPr/>
          <p:nvPr/>
        </p:nvSpPr>
        <p:spPr>
          <a:xfrm>
            <a:off x="170272" y="3898523"/>
            <a:ext cx="6096000" cy="1200329"/>
          </a:xfrm>
          <a:prstGeom prst="rect">
            <a:avLst/>
          </a:prstGeom>
        </p:spPr>
        <p:txBody>
          <a:bodyPr>
            <a:spAutoFit/>
          </a:bodyPr>
          <a:lstStyle/>
          <a:p>
            <a:pPr algn="just"/>
            <a:r>
              <a:rPr lang="en-GB" dirty="0" smtClean="0">
                <a:solidFill>
                  <a:srgbClr val="000000"/>
                </a:solidFill>
                <a:latin typeface="Rockwell" panose="02060603020205020403" pitchFamily="18" charset="0"/>
              </a:rPr>
              <a:t>In 2015 estimated that society’s </a:t>
            </a:r>
            <a:r>
              <a:rPr lang="en-GB" dirty="0">
                <a:solidFill>
                  <a:srgbClr val="000000"/>
                </a:solidFill>
                <a:latin typeface="Rockwell" panose="02060603020205020403" pitchFamily="18" charset="0"/>
              </a:rPr>
              <a:t>activities have pushed climate change, biodiversity loss, shifts in nutrient cycles (nitrogen and phosphorus), and land use beyond the boundaries into unprecedented territory.</a:t>
            </a:r>
            <a:endParaRPr lang="en-US" dirty="0">
              <a:latin typeface="Rockwell" panose="02060603020205020403" pitchFamily="18" charset="0"/>
            </a:endParaRPr>
          </a:p>
        </p:txBody>
      </p:sp>
      <p:sp>
        <p:nvSpPr>
          <p:cNvPr id="17" name="Rectangle 16"/>
          <p:cNvSpPr/>
          <p:nvPr/>
        </p:nvSpPr>
        <p:spPr>
          <a:xfrm>
            <a:off x="263721" y="5235377"/>
            <a:ext cx="6096000" cy="923330"/>
          </a:xfrm>
          <a:prstGeom prst="rect">
            <a:avLst/>
          </a:prstGeom>
        </p:spPr>
        <p:txBody>
          <a:bodyPr>
            <a:spAutoFit/>
          </a:bodyPr>
          <a:lstStyle/>
          <a:p>
            <a:pPr algn="just"/>
            <a:r>
              <a:rPr lang="en-GB" dirty="0" smtClean="0">
                <a:solidFill>
                  <a:srgbClr val="000000"/>
                </a:solidFill>
                <a:latin typeface="Rockwell" panose="02060603020205020403" pitchFamily="18" charset="0"/>
              </a:rPr>
              <a:t>In 2022: humanity exceeded </a:t>
            </a:r>
            <a:r>
              <a:rPr lang="en-GB" dirty="0">
                <a:solidFill>
                  <a:srgbClr val="000000"/>
                </a:solidFill>
                <a:latin typeface="Rockwell" panose="02060603020205020403" pitchFamily="18" charset="0"/>
              </a:rPr>
              <a:t>a planetary boundary related to environmental pollutants and other “novel entities” including plastics.</a:t>
            </a:r>
            <a:endParaRPr lang="en-US" dirty="0">
              <a:latin typeface="Rockwell" panose="02060603020205020403" pitchFamily="18" charset="0"/>
            </a:endParaRPr>
          </a:p>
        </p:txBody>
      </p:sp>
    </p:spTree>
    <p:extLst>
      <p:ext uri="{BB962C8B-B14F-4D97-AF65-F5344CB8AC3E}">
        <p14:creationId xmlns:p14="http://schemas.microsoft.com/office/powerpoint/2010/main" val="9434885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txBox="1">
            <a:spLocks noGrp="1"/>
          </p:cNvSpPr>
          <p:nvPr/>
        </p:nvSpPr>
        <p:spPr>
          <a:xfrm>
            <a:off x="3962401" y="6248401"/>
            <a:ext cx="2130425" cy="474663"/>
          </a:xfrm>
          <a:prstGeom prst="rect">
            <a:avLst/>
          </a:prstGeom>
          <a:noFill/>
          <a:ln w="9525">
            <a:noFill/>
          </a:ln>
        </p:spPr>
        <p:txBody>
          <a:bodyPr anchor="b" anchorCtr="0"/>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980"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4005"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430"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930" indent="-316230"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stStyle>
          <a:p>
            <a:pPr marL="0" indent="0" algn="r" eaLnBrk="1" hangingPunct="1">
              <a:spcBef>
                <a:spcPct val="0"/>
              </a:spcBef>
              <a:buClrTx/>
              <a:buSzTx/>
              <a:buNone/>
            </a:pPr>
            <a:fld id="{BB962C8B-B14F-4D97-AF65-F5344CB8AC3E}" type="datetime1">
              <a:rPr lang="en-US" altLang="en-US" sz="1400" dirty="0"/>
              <a:pPr marL="0" indent="0" algn="r" eaLnBrk="1" hangingPunct="1">
                <a:spcBef>
                  <a:spcPct val="0"/>
                </a:spcBef>
                <a:buClrTx/>
                <a:buSzTx/>
                <a:buNone/>
              </a:pPr>
              <a:t>8/28/2023</a:t>
            </a:fld>
            <a:endParaRPr lang="en-US" altLang="en-US" sz="1400" dirty="0"/>
          </a:p>
        </p:txBody>
      </p:sp>
      <p:sp>
        <p:nvSpPr>
          <p:cNvPr id="14339" name="Slide Number Placeholder 5"/>
          <p:cNvSpPr txBox="1">
            <a:spLocks noGrp="1"/>
          </p:cNvSpPr>
          <p:nvPr/>
        </p:nvSpPr>
        <p:spPr>
          <a:xfrm>
            <a:off x="1608139" y="6242050"/>
            <a:ext cx="587375" cy="488950"/>
          </a:xfrm>
          <a:prstGeom prst="rect">
            <a:avLst/>
          </a:prstGeom>
          <a:noFill/>
          <a:ln w="9525">
            <a:noFill/>
          </a:ln>
        </p:spPr>
        <p:txBody>
          <a:bodyPr anchor="b" anchorCtr="1"/>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980"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4005"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430"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930" indent="-316230"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stStyle>
          <a:p>
            <a:pPr marL="0" indent="0" eaLnBrk="1" hangingPunct="1">
              <a:spcBef>
                <a:spcPct val="0"/>
              </a:spcBef>
              <a:buClrTx/>
              <a:buSzTx/>
              <a:buNone/>
            </a:pPr>
            <a:fld id="{9A0DB2DC-4C9A-4742-B13C-FB6460FD3503}" type="slidenum">
              <a:rPr lang="en-US" altLang="en-US" sz="2600" b="1" dirty="0">
                <a:solidFill>
                  <a:schemeClr val="bg1"/>
                </a:solidFill>
              </a:rPr>
              <a:pPr marL="0" indent="0" eaLnBrk="1" hangingPunct="1">
                <a:spcBef>
                  <a:spcPct val="0"/>
                </a:spcBef>
                <a:buClrTx/>
                <a:buSzTx/>
                <a:buNone/>
              </a:pPr>
              <a:t>7</a:t>
            </a:fld>
            <a:endParaRPr lang="en-US" altLang="en-US" sz="2600" b="1" dirty="0">
              <a:solidFill>
                <a:schemeClr val="bg1"/>
              </a:solidFill>
            </a:endParaRPr>
          </a:p>
        </p:txBody>
      </p:sp>
      <p:sp>
        <p:nvSpPr>
          <p:cNvPr id="14340" name="AutoShape 2"/>
          <p:cNvSpPr>
            <a:spLocks noGrp="1"/>
          </p:cNvSpPr>
          <p:nvPr>
            <p:ph type="title" idx="4294967295"/>
          </p:nvPr>
        </p:nvSpPr>
        <p:spPr>
          <a:xfrm>
            <a:off x="-3174" y="0"/>
            <a:ext cx="12192000" cy="1189038"/>
          </a:xfr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rtlCol="0" anchor="b" anchorCtr="0">
            <a:normAutofit/>
          </a:bodyPr>
          <a:lstStyle/>
          <a:p>
            <a:r>
              <a:rPr lang="en-GB" sz="4000" b="1" dirty="0" smtClean="0">
                <a:solidFill>
                  <a:schemeClr val="tx1"/>
                </a:solidFill>
                <a:latin typeface="Rockwell" panose="02060603020205020403" pitchFamily="18" charset="0"/>
              </a:rPr>
              <a:t>CLIMATE EMERGENCY </a:t>
            </a:r>
            <a:endParaRPr lang="en-US" altLang="en-US" sz="4000" b="1" dirty="0">
              <a:solidFill>
                <a:schemeClr val="tx1"/>
              </a:solidFill>
              <a:latin typeface="Rockwell" panose="02060603020205020403" pitchFamily="18" charset="0"/>
            </a:endParaRPr>
          </a:p>
        </p:txBody>
      </p:sp>
      <p:grpSp>
        <p:nvGrpSpPr>
          <p:cNvPr id="7" name="Group 6"/>
          <p:cNvGrpSpPr>
            <a:grpSpLocks/>
          </p:cNvGrpSpPr>
          <p:nvPr/>
        </p:nvGrpSpPr>
        <p:grpSpPr bwMode="auto">
          <a:xfrm>
            <a:off x="11004647" y="5701355"/>
            <a:ext cx="1144588" cy="1133475"/>
            <a:chOff x="7239000" y="4800600"/>
            <a:chExt cx="1679975" cy="1897744"/>
          </a:xfrm>
        </p:grpSpPr>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6096000"/>
              <a:ext cx="1679975" cy="60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b="25372"/>
            <a:stretch>
              <a:fillRect/>
            </a:stretch>
          </p:blipFill>
          <p:spPr bwMode="auto">
            <a:xfrm>
              <a:off x="7315200" y="4800600"/>
              <a:ext cx="1447800" cy="128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Date Placeholder 1"/>
          <p:cNvSpPr>
            <a:spLocks noGrp="1"/>
          </p:cNvSpPr>
          <p:nvPr>
            <p:ph type="dt" sz="half" idx="10"/>
          </p:nvPr>
        </p:nvSpPr>
        <p:spPr/>
        <p:txBody>
          <a:bodyPr/>
          <a:lstStyle/>
          <a:p>
            <a:pPr eaLnBrk="1" hangingPunct="1">
              <a:defRPr/>
            </a:pPr>
            <a:fld id="{0BE0ACED-05AE-416B-B053-9C3E096804F8}" type="datetime9">
              <a:rPr lang="en-US" altLang="en-US" sz="1000" smtClean="0"/>
              <a:t>8/28/2023 4:02:25 PM</a:t>
            </a:fld>
            <a:endParaRPr lang="en-US" altLang="en-US" sz="1000"/>
          </a:p>
        </p:txBody>
      </p:sp>
      <p:sp>
        <p:nvSpPr>
          <p:cNvPr id="3" name="Slide Number Placeholder 2"/>
          <p:cNvSpPr>
            <a:spLocks noGrp="1"/>
          </p:cNvSpPr>
          <p:nvPr>
            <p:ph type="sldNum" sz="quarter" idx="12"/>
          </p:nvPr>
        </p:nvSpPr>
        <p:spPr/>
        <p:txBody>
          <a:bodyPr/>
          <a:lstStyle/>
          <a:p>
            <a:pPr eaLnBrk="1" hangingPunct="1">
              <a:defRPr/>
            </a:pPr>
            <a:fld id="{7F17322B-37E8-4F5E-8DD4-695397DA7495}" type="slidenum">
              <a:rPr lang="en-US" altLang="en-US" sz="1000" smtClean="0"/>
              <a:pPr eaLnBrk="1" hangingPunct="1">
                <a:defRPr/>
              </a:pPr>
              <a:t>7</a:t>
            </a:fld>
            <a:endParaRPr lang="en-US" altLang="en-US" sz="1000" smtClean="0"/>
          </a:p>
        </p:txBody>
      </p:sp>
      <p:sp>
        <p:nvSpPr>
          <p:cNvPr id="4" name="Footer Placeholder 3"/>
          <p:cNvSpPr>
            <a:spLocks noGrp="1"/>
          </p:cNvSpPr>
          <p:nvPr>
            <p:ph type="ftr" sz="quarter" idx="11"/>
          </p:nvPr>
        </p:nvSpPr>
        <p:spPr>
          <a:xfrm>
            <a:off x="4530291" y="6378542"/>
            <a:ext cx="4114800" cy="365125"/>
          </a:xfrm>
        </p:spPr>
        <p:txBody>
          <a:bodyPr/>
          <a:lstStyle/>
          <a:p>
            <a:pPr eaLnBrk="1" hangingPunct="1">
              <a:defRPr/>
            </a:pPr>
            <a:r>
              <a:rPr lang="en-US" altLang="en-US" sz="1000" dirty="0" smtClean="0"/>
              <a:t>J. Makau/ Marrian</a:t>
            </a:r>
            <a:endParaRPr lang="en-US" altLang="en-US" sz="1000"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2710" y="1373799"/>
            <a:ext cx="6486525" cy="4624511"/>
          </a:xfrm>
          <a:prstGeom prst="rect">
            <a:avLst/>
          </a:prstGeom>
        </p:spPr>
      </p:pic>
      <p:sp>
        <p:nvSpPr>
          <p:cNvPr id="12" name="Rectangle 11"/>
          <p:cNvSpPr/>
          <p:nvPr/>
        </p:nvSpPr>
        <p:spPr>
          <a:xfrm>
            <a:off x="21771" y="1363376"/>
            <a:ext cx="6096000" cy="646331"/>
          </a:xfrm>
          <a:prstGeom prst="rect">
            <a:avLst/>
          </a:prstGeom>
        </p:spPr>
        <p:txBody>
          <a:bodyPr>
            <a:spAutoFit/>
          </a:bodyPr>
          <a:lstStyle/>
          <a:p>
            <a:r>
              <a:rPr lang="en-GB" b="1" dirty="0">
                <a:latin typeface="Rockwell" panose="02060603020205020403" pitchFamily="18" charset="0"/>
              </a:rPr>
              <a:t>Representative Concentration Pathway</a:t>
            </a:r>
            <a:r>
              <a:rPr lang="en-GB" dirty="0">
                <a:latin typeface="Rockwell" panose="02060603020205020403" pitchFamily="18" charset="0"/>
              </a:rPr>
              <a:t> (</a:t>
            </a:r>
            <a:r>
              <a:rPr lang="en-GB" b="1" dirty="0">
                <a:latin typeface="Rockwell" panose="02060603020205020403" pitchFamily="18" charset="0"/>
              </a:rPr>
              <a:t>RCP</a:t>
            </a:r>
            <a:r>
              <a:rPr lang="en-GB" dirty="0">
                <a:latin typeface="Rockwell" panose="02060603020205020403" pitchFamily="18" charset="0"/>
              </a:rPr>
              <a:t>) is a greenhouse gas concentration </a:t>
            </a:r>
            <a:r>
              <a:rPr lang="en-GB" dirty="0" smtClean="0">
                <a:latin typeface="Rockwell" panose="02060603020205020403" pitchFamily="18" charset="0"/>
              </a:rPr>
              <a:t>trajectory - IPCC</a:t>
            </a:r>
            <a:endParaRPr lang="en-US" dirty="0">
              <a:latin typeface="Rockwell" panose="02060603020205020403" pitchFamily="18" charset="0"/>
            </a:endParaRPr>
          </a:p>
        </p:txBody>
      </p:sp>
      <p:sp>
        <p:nvSpPr>
          <p:cNvPr id="13" name="Rectangle 12"/>
          <p:cNvSpPr/>
          <p:nvPr/>
        </p:nvSpPr>
        <p:spPr>
          <a:xfrm>
            <a:off x="87085" y="2091350"/>
            <a:ext cx="5475515" cy="830997"/>
          </a:xfrm>
          <a:prstGeom prst="rect">
            <a:avLst/>
          </a:prstGeom>
        </p:spPr>
        <p:txBody>
          <a:bodyPr wrap="square">
            <a:spAutoFit/>
          </a:bodyPr>
          <a:lstStyle/>
          <a:p>
            <a:r>
              <a:rPr lang="en-GB" sz="1600" b="1" dirty="0">
                <a:solidFill>
                  <a:srgbClr val="202122"/>
                </a:solidFill>
                <a:latin typeface="Rockwell" panose="02060603020205020403" pitchFamily="18" charset="0"/>
              </a:rPr>
              <a:t>RCP 2.6 </a:t>
            </a:r>
            <a:r>
              <a:rPr lang="en-GB" sz="1600" dirty="0">
                <a:solidFill>
                  <a:srgbClr val="202122"/>
                </a:solidFill>
                <a:latin typeface="Rockwell" panose="02060603020205020403" pitchFamily="18" charset="0"/>
              </a:rPr>
              <a:t>is a "very stringent" </a:t>
            </a:r>
            <a:r>
              <a:rPr lang="en-GB" sz="1600" dirty="0" smtClean="0">
                <a:solidFill>
                  <a:srgbClr val="202122"/>
                </a:solidFill>
                <a:latin typeface="Rockwell" panose="02060603020205020403" pitchFamily="18" charset="0"/>
              </a:rPr>
              <a:t>pathway where CO</a:t>
            </a:r>
            <a:r>
              <a:rPr lang="en-GB" sz="1600" baseline="-25000" dirty="0" smtClean="0">
                <a:solidFill>
                  <a:srgbClr val="202122"/>
                </a:solidFill>
                <a:latin typeface="Rockwell" panose="02060603020205020403" pitchFamily="18" charset="0"/>
              </a:rPr>
              <a:t>2</a:t>
            </a:r>
            <a:r>
              <a:rPr lang="en-GB" sz="1600" dirty="0" smtClean="0">
                <a:solidFill>
                  <a:srgbClr val="202122"/>
                </a:solidFill>
                <a:latin typeface="Rockwell" panose="02060603020205020403" pitchFamily="18" charset="0"/>
              </a:rPr>
              <a:t> </a:t>
            </a:r>
            <a:r>
              <a:rPr lang="en-GB" sz="1600" dirty="0">
                <a:solidFill>
                  <a:srgbClr val="202122"/>
                </a:solidFill>
                <a:latin typeface="Rockwell" panose="02060603020205020403" pitchFamily="18" charset="0"/>
              </a:rPr>
              <a:t>emissions start declining by 2020 and go to zero by 2100 </a:t>
            </a:r>
            <a:r>
              <a:rPr lang="en-GB" sz="1600" dirty="0" smtClean="0">
                <a:solidFill>
                  <a:srgbClr val="202122"/>
                </a:solidFill>
                <a:latin typeface="Rockwell" panose="02060603020205020403" pitchFamily="18" charset="0"/>
              </a:rPr>
              <a:t>to keep </a:t>
            </a:r>
            <a:r>
              <a:rPr lang="en-GB" sz="1600" dirty="0">
                <a:solidFill>
                  <a:srgbClr val="202122"/>
                </a:solidFill>
                <a:latin typeface="Rockwell" panose="02060603020205020403" pitchFamily="18" charset="0"/>
              </a:rPr>
              <a:t>global temperature </a:t>
            </a:r>
            <a:r>
              <a:rPr lang="en-GB" sz="1600" b="1" dirty="0">
                <a:solidFill>
                  <a:srgbClr val="202122"/>
                </a:solidFill>
                <a:latin typeface="Rockwell" panose="02060603020205020403" pitchFamily="18" charset="0"/>
              </a:rPr>
              <a:t>rise below 2 °C by 2100</a:t>
            </a:r>
            <a:endParaRPr lang="en-US" sz="1600" b="1" dirty="0">
              <a:latin typeface="Rockwell" panose="02060603020205020403" pitchFamily="18" charset="0"/>
            </a:endParaRPr>
          </a:p>
        </p:txBody>
      </p:sp>
      <p:sp>
        <p:nvSpPr>
          <p:cNvPr id="15" name="Rectangle 14"/>
          <p:cNvSpPr/>
          <p:nvPr/>
        </p:nvSpPr>
        <p:spPr>
          <a:xfrm>
            <a:off x="87085" y="3124839"/>
            <a:ext cx="5475515" cy="1323439"/>
          </a:xfrm>
          <a:prstGeom prst="rect">
            <a:avLst/>
          </a:prstGeom>
        </p:spPr>
        <p:txBody>
          <a:bodyPr wrap="square">
            <a:spAutoFit/>
          </a:bodyPr>
          <a:lstStyle/>
          <a:p>
            <a:pPr algn="just"/>
            <a:r>
              <a:rPr lang="en-GB" sz="1600" b="1" dirty="0">
                <a:solidFill>
                  <a:srgbClr val="202122"/>
                </a:solidFill>
                <a:latin typeface="Rockwell" panose="02060603020205020403" pitchFamily="18" charset="0"/>
              </a:rPr>
              <a:t>RCP 4.5 </a:t>
            </a:r>
            <a:r>
              <a:rPr lang="en-GB" sz="1600" b="1" dirty="0" smtClean="0">
                <a:solidFill>
                  <a:srgbClr val="202122"/>
                </a:solidFill>
                <a:latin typeface="Rockwell" panose="02060603020205020403" pitchFamily="18" charset="0"/>
              </a:rPr>
              <a:t>intermediate scenario: </a:t>
            </a:r>
            <a:r>
              <a:rPr lang="en-GB" sz="1600" dirty="0" smtClean="0">
                <a:solidFill>
                  <a:srgbClr val="202122"/>
                </a:solidFill>
                <a:latin typeface="Rockwell" panose="02060603020205020403" pitchFamily="18" charset="0"/>
              </a:rPr>
              <a:t>Emissions to peak </a:t>
            </a:r>
            <a:r>
              <a:rPr lang="en-GB" sz="1600" dirty="0">
                <a:solidFill>
                  <a:srgbClr val="202122"/>
                </a:solidFill>
                <a:latin typeface="Rockwell" panose="02060603020205020403" pitchFamily="18" charset="0"/>
              </a:rPr>
              <a:t>around </a:t>
            </a:r>
            <a:r>
              <a:rPr lang="en-GB" sz="1600" dirty="0" smtClean="0">
                <a:solidFill>
                  <a:srgbClr val="202122"/>
                </a:solidFill>
                <a:latin typeface="Rockwell" panose="02060603020205020403" pitchFamily="18" charset="0"/>
              </a:rPr>
              <a:t>2040 </a:t>
            </a:r>
            <a:r>
              <a:rPr lang="en-US" sz="1600" dirty="0">
                <a:latin typeface="Rockwell" panose="02060603020205020403" pitchFamily="18" charset="0"/>
              </a:rPr>
              <a:t>then </a:t>
            </a:r>
            <a:r>
              <a:rPr lang="en-US" sz="1600" dirty="0" smtClean="0">
                <a:latin typeface="Rockwell" panose="02060603020205020403" pitchFamily="18" charset="0"/>
              </a:rPr>
              <a:t>decline: </a:t>
            </a:r>
            <a:r>
              <a:rPr lang="en-GB" sz="1600" dirty="0">
                <a:latin typeface="Rockwell" panose="02060603020205020403" pitchFamily="18" charset="0"/>
              </a:rPr>
              <a:t>global temperature rise between </a:t>
            </a:r>
            <a:r>
              <a:rPr lang="en-GB" sz="1600" b="1" dirty="0">
                <a:latin typeface="Rockwell" panose="02060603020205020403" pitchFamily="18" charset="0"/>
              </a:rPr>
              <a:t>2 °C </a:t>
            </a:r>
            <a:r>
              <a:rPr lang="en-GB" sz="1600" b="1" dirty="0" smtClean="0">
                <a:latin typeface="Rockwell" panose="02060603020205020403" pitchFamily="18" charset="0"/>
              </a:rPr>
              <a:t>- 3 </a:t>
            </a:r>
            <a:r>
              <a:rPr lang="en-GB" sz="1600" b="1" dirty="0">
                <a:latin typeface="Rockwell" panose="02060603020205020403" pitchFamily="18" charset="0"/>
              </a:rPr>
              <a:t>°C, by 2100 </a:t>
            </a:r>
            <a:r>
              <a:rPr lang="en-GB" sz="1600" dirty="0">
                <a:latin typeface="Rockwell" panose="02060603020205020403" pitchFamily="18" charset="0"/>
              </a:rPr>
              <a:t>with a mean sea level rise 35% higher than that of RCP </a:t>
            </a:r>
            <a:r>
              <a:rPr lang="en-GB" sz="1600" dirty="0" smtClean="0">
                <a:latin typeface="Rockwell" panose="02060603020205020403" pitchFamily="18" charset="0"/>
              </a:rPr>
              <a:t>2.6. Many </a:t>
            </a:r>
            <a:r>
              <a:rPr lang="en-GB" sz="1600" dirty="0">
                <a:latin typeface="Rockwell" panose="02060603020205020403" pitchFamily="18" charset="0"/>
              </a:rPr>
              <a:t>plant and animal species will be unable to adapt to the effects</a:t>
            </a:r>
            <a:endParaRPr lang="en-US" sz="1600" dirty="0">
              <a:latin typeface="Rockwell" panose="02060603020205020403" pitchFamily="18" charset="0"/>
            </a:endParaRPr>
          </a:p>
        </p:txBody>
      </p:sp>
      <p:sp>
        <p:nvSpPr>
          <p:cNvPr id="16" name="Rectangle 15"/>
          <p:cNvSpPr/>
          <p:nvPr/>
        </p:nvSpPr>
        <p:spPr>
          <a:xfrm>
            <a:off x="148914" y="4525969"/>
            <a:ext cx="5386654" cy="1077218"/>
          </a:xfrm>
          <a:prstGeom prst="rect">
            <a:avLst/>
          </a:prstGeom>
        </p:spPr>
        <p:txBody>
          <a:bodyPr wrap="square">
            <a:spAutoFit/>
          </a:bodyPr>
          <a:lstStyle/>
          <a:p>
            <a:r>
              <a:rPr lang="en-GB" sz="1600" b="1" dirty="0">
                <a:solidFill>
                  <a:srgbClr val="202122"/>
                </a:solidFill>
                <a:latin typeface="Rockwell" panose="02060603020205020403" pitchFamily="18" charset="0"/>
              </a:rPr>
              <a:t>RCP 6,</a:t>
            </a:r>
            <a:r>
              <a:rPr lang="en-GB" sz="1600" dirty="0">
                <a:solidFill>
                  <a:srgbClr val="202122"/>
                </a:solidFill>
                <a:latin typeface="Rockwell" panose="02060603020205020403" pitchFamily="18" charset="0"/>
              </a:rPr>
              <a:t> emissions peak around 2080, then decline continuous global warming through 2100 where CO2 levels rise to 670 ppm </a:t>
            </a:r>
            <a:r>
              <a:rPr lang="en-GB" sz="1600" dirty="0" smtClean="0">
                <a:solidFill>
                  <a:srgbClr val="202122"/>
                </a:solidFill>
                <a:latin typeface="Rockwell" panose="02060603020205020403" pitchFamily="18" charset="0"/>
              </a:rPr>
              <a:t>temp rise </a:t>
            </a:r>
            <a:r>
              <a:rPr lang="en-GB" sz="1600" dirty="0">
                <a:solidFill>
                  <a:srgbClr val="202122"/>
                </a:solidFill>
                <a:latin typeface="Rockwell" panose="02060603020205020403" pitchFamily="18" charset="0"/>
              </a:rPr>
              <a:t>by about 3–4 °</a:t>
            </a:r>
            <a:r>
              <a:rPr lang="en-GB" sz="1600" dirty="0" smtClean="0">
                <a:solidFill>
                  <a:srgbClr val="202122"/>
                </a:solidFill>
                <a:latin typeface="Rockwell" panose="02060603020205020403" pitchFamily="18" charset="0"/>
              </a:rPr>
              <a:t>C </a:t>
            </a:r>
            <a:r>
              <a:rPr lang="en-GB" sz="1600" dirty="0">
                <a:solidFill>
                  <a:srgbClr val="202122"/>
                </a:solidFill>
                <a:latin typeface="Rockwell" panose="02060603020205020403" pitchFamily="18" charset="0"/>
              </a:rPr>
              <a:t>by 2100 </a:t>
            </a:r>
            <a:endParaRPr lang="en-US" sz="1600" dirty="0">
              <a:latin typeface="Rockwell" panose="02060603020205020403" pitchFamily="18" charset="0"/>
            </a:endParaRPr>
          </a:p>
        </p:txBody>
      </p:sp>
      <p:sp>
        <p:nvSpPr>
          <p:cNvPr id="17" name="Rectangle 16"/>
          <p:cNvSpPr/>
          <p:nvPr/>
        </p:nvSpPr>
        <p:spPr>
          <a:xfrm>
            <a:off x="124899" y="5793303"/>
            <a:ext cx="5666301" cy="646331"/>
          </a:xfrm>
          <a:prstGeom prst="rect">
            <a:avLst/>
          </a:prstGeom>
        </p:spPr>
        <p:txBody>
          <a:bodyPr wrap="square">
            <a:spAutoFit/>
          </a:bodyPr>
          <a:lstStyle/>
          <a:p>
            <a:r>
              <a:rPr lang="en-GB" b="1" dirty="0" smtClean="0">
                <a:solidFill>
                  <a:srgbClr val="202122"/>
                </a:solidFill>
                <a:latin typeface="Rockwell" panose="02060603020205020403" pitchFamily="18" charset="0"/>
              </a:rPr>
              <a:t>RCP </a:t>
            </a:r>
            <a:r>
              <a:rPr lang="en-GB" b="1" dirty="0">
                <a:solidFill>
                  <a:srgbClr val="202122"/>
                </a:solidFill>
                <a:latin typeface="Rockwell" panose="02060603020205020403" pitchFamily="18" charset="0"/>
              </a:rPr>
              <a:t>8.5 </a:t>
            </a:r>
            <a:r>
              <a:rPr lang="en-GB" dirty="0">
                <a:solidFill>
                  <a:srgbClr val="202122"/>
                </a:solidFill>
                <a:latin typeface="Rockwell" panose="02060603020205020403" pitchFamily="18" charset="0"/>
              </a:rPr>
              <a:t>emissions continue to rise throughout the 21st </a:t>
            </a:r>
            <a:r>
              <a:rPr lang="en-GB" dirty="0" smtClean="0">
                <a:solidFill>
                  <a:srgbClr val="202122"/>
                </a:solidFill>
                <a:latin typeface="Rockwell" panose="02060603020205020403" pitchFamily="18" charset="0"/>
              </a:rPr>
              <a:t>century 3-4.8</a:t>
            </a:r>
            <a:r>
              <a:rPr lang="en-GB" dirty="0">
                <a:solidFill>
                  <a:srgbClr val="202122"/>
                </a:solidFill>
                <a:latin typeface="Rockwell" panose="02060603020205020403" pitchFamily="18" charset="0"/>
              </a:rPr>
              <a:t> °</a:t>
            </a:r>
            <a:r>
              <a:rPr lang="en-GB" dirty="0" smtClean="0">
                <a:solidFill>
                  <a:srgbClr val="202122"/>
                </a:solidFill>
                <a:latin typeface="Rockwell" panose="02060603020205020403" pitchFamily="18" charset="0"/>
              </a:rPr>
              <a:t>C </a:t>
            </a:r>
            <a:r>
              <a:rPr lang="en-GB" dirty="0">
                <a:solidFill>
                  <a:srgbClr val="202122"/>
                </a:solidFill>
                <a:latin typeface="Rockwell" panose="02060603020205020403" pitchFamily="18" charset="0"/>
              </a:rPr>
              <a:t>by 2100 </a:t>
            </a:r>
            <a:endParaRPr lang="en-US" dirty="0">
              <a:latin typeface="Rockwell" panose="02060603020205020403" pitchFamily="18" charset="0"/>
            </a:endParaRPr>
          </a:p>
        </p:txBody>
      </p:sp>
    </p:spTree>
    <p:extLst>
      <p:ext uri="{BB962C8B-B14F-4D97-AF65-F5344CB8AC3E}">
        <p14:creationId xmlns:p14="http://schemas.microsoft.com/office/powerpoint/2010/main" val="9466974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hangingPunct="1">
              <a:defRPr/>
            </a:pPr>
            <a:fld id="{BBE6F0A0-B653-496F-BD0D-7E8BBBCF3A67}" type="datetime9">
              <a:rPr lang="en-US" altLang="en-US" sz="1000" smtClean="0"/>
              <a:t>8/28/2023 4:02:25 PM</a:t>
            </a:fld>
            <a:endParaRPr lang="en-US" altLang="en-US" sz="1000"/>
          </a:p>
        </p:txBody>
      </p:sp>
      <p:sp>
        <p:nvSpPr>
          <p:cNvPr id="3" name="Footer Placeholder 2"/>
          <p:cNvSpPr>
            <a:spLocks noGrp="1"/>
          </p:cNvSpPr>
          <p:nvPr>
            <p:ph type="ftr" sz="quarter" idx="11"/>
          </p:nvPr>
        </p:nvSpPr>
        <p:spPr/>
        <p:txBody>
          <a:bodyPr/>
          <a:lstStyle/>
          <a:p>
            <a:pPr eaLnBrk="1" hangingPunct="1">
              <a:defRPr/>
            </a:pPr>
            <a:r>
              <a:rPr lang="en-US" altLang="en-US" sz="1000" smtClean="0"/>
              <a:t>J. Makau/ Marrian</a:t>
            </a:r>
            <a:endParaRPr lang="en-US" altLang="en-US" sz="1000"/>
          </a:p>
        </p:txBody>
      </p:sp>
      <p:sp>
        <p:nvSpPr>
          <p:cNvPr id="4" name="Slide Number Placeholder 3"/>
          <p:cNvSpPr>
            <a:spLocks noGrp="1"/>
          </p:cNvSpPr>
          <p:nvPr>
            <p:ph type="sldNum" sz="quarter" idx="12"/>
          </p:nvPr>
        </p:nvSpPr>
        <p:spPr/>
        <p:txBody>
          <a:bodyPr/>
          <a:lstStyle/>
          <a:p>
            <a:pPr eaLnBrk="1" hangingPunct="1">
              <a:defRPr/>
            </a:pPr>
            <a:fld id="{7F17322B-37E8-4F5E-8DD4-695397DA7495}" type="slidenum">
              <a:rPr lang="en-US" altLang="en-US" sz="1000" smtClean="0"/>
              <a:pPr eaLnBrk="1" hangingPunct="1">
                <a:defRPr/>
              </a:pPr>
              <a:t>8</a:t>
            </a:fld>
            <a:endParaRPr lang="en-US" altLang="en-US" sz="100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72" y="-10886"/>
            <a:ext cx="5825028" cy="6858000"/>
          </a:xfrm>
          <a:prstGeom prst="rect">
            <a:avLst/>
          </a:prstGeom>
        </p:spPr>
      </p:pic>
      <p:pic>
        <p:nvPicPr>
          <p:cNvPr id="7" name="Picture 6"/>
          <p:cNvPicPr>
            <a:picLocks noChangeAspect="1"/>
          </p:cNvPicPr>
          <p:nvPr/>
        </p:nvPicPr>
        <p:blipFill>
          <a:blip r:embed="rId3"/>
          <a:stretch>
            <a:fillRect/>
          </a:stretch>
        </p:blipFill>
        <p:spPr>
          <a:xfrm>
            <a:off x="6477000" y="255880"/>
            <a:ext cx="5348800" cy="6297320"/>
          </a:xfrm>
          <a:prstGeom prst="rect">
            <a:avLst/>
          </a:prstGeom>
        </p:spPr>
      </p:pic>
    </p:spTree>
    <p:extLst>
      <p:ext uri="{BB962C8B-B14F-4D97-AF65-F5344CB8AC3E}">
        <p14:creationId xmlns:p14="http://schemas.microsoft.com/office/powerpoint/2010/main" val="420210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hangingPunct="1">
              <a:defRPr/>
            </a:pPr>
            <a:fld id="{BBE6F0A0-B653-496F-BD0D-7E8BBBCF3A67}" type="datetime9">
              <a:rPr lang="en-US" altLang="en-US" sz="1000" smtClean="0"/>
              <a:t>8/28/2023 4:02:25 PM</a:t>
            </a:fld>
            <a:endParaRPr lang="en-US" altLang="en-US" sz="1000"/>
          </a:p>
        </p:txBody>
      </p:sp>
      <p:sp>
        <p:nvSpPr>
          <p:cNvPr id="3" name="Footer Placeholder 2"/>
          <p:cNvSpPr>
            <a:spLocks noGrp="1"/>
          </p:cNvSpPr>
          <p:nvPr>
            <p:ph type="ftr" sz="quarter" idx="11"/>
          </p:nvPr>
        </p:nvSpPr>
        <p:spPr/>
        <p:txBody>
          <a:bodyPr/>
          <a:lstStyle/>
          <a:p>
            <a:pPr eaLnBrk="1" hangingPunct="1">
              <a:defRPr/>
            </a:pPr>
            <a:r>
              <a:rPr lang="en-US" altLang="en-US" sz="1000" smtClean="0"/>
              <a:t>J. Makau/ Marrian</a:t>
            </a:r>
            <a:endParaRPr lang="en-US" altLang="en-US" sz="1000"/>
          </a:p>
        </p:txBody>
      </p:sp>
      <p:sp>
        <p:nvSpPr>
          <p:cNvPr id="4" name="Slide Number Placeholder 3"/>
          <p:cNvSpPr>
            <a:spLocks noGrp="1"/>
          </p:cNvSpPr>
          <p:nvPr>
            <p:ph type="sldNum" sz="quarter" idx="12"/>
          </p:nvPr>
        </p:nvSpPr>
        <p:spPr/>
        <p:txBody>
          <a:bodyPr/>
          <a:lstStyle/>
          <a:p>
            <a:pPr eaLnBrk="1" hangingPunct="1">
              <a:defRPr/>
            </a:pPr>
            <a:fld id="{7F17322B-37E8-4F5E-8DD4-695397DA7495}" type="slidenum">
              <a:rPr lang="en-US" altLang="en-US" sz="1000" smtClean="0"/>
              <a:pPr eaLnBrk="1" hangingPunct="1">
                <a:defRPr/>
              </a:pPr>
              <a:t>9</a:t>
            </a:fld>
            <a:endParaRPr lang="en-US" altLang="en-US" sz="100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3486" y="0"/>
            <a:ext cx="5825028" cy="6858000"/>
          </a:xfrm>
          <a:prstGeom prst="rect">
            <a:avLst/>
          </a:prstGeom>
        </p:spPr>
      </p:pic>
    </p:spTree>
    <p:extLst>
      <p:ext uri="{BB962C8B-B14F-4D97-AF65-F5344CB8AC3E}">
        <p14:creationId xmlns:p14="http://schemas.microsoft.com/office/powerpoint/2010/main" val="194163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6552</TotalTime>
  <Words>693</Words>
  <Application>Microsoft Office PowerPoint</Application>
  <PresentationFormat>Widescreen</PresentationFormat>
  <Paragraphs>143</Paragraphs>
  <Slides>19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Footlight MT Light</vt:lpstr>
      <vt:lpstr>Rockwell</vt:lpstr>
      <vt:lpstr>Wingdings</vt:lpstr>
      <vt:lpstr>Default Design</vt:lpstr>
      <vt:lpstr>GREEN GROWTH AND CIRCULAR ECONOMY </vt:lpstr>
      <vt:lpstr>Worldview of Sustainability and Inclusiveness: the SDGs</vt:lpstr>
      <vt:lpstr>Global Income and life Expectancy</vt:lpstr>
      <vt:lpstr>Ecological footprint (Demand) and biocapacity (Supply)</vt:lpstr>
      <vt:lpstr>Ecological footprint (Demand) and biocapacity (Supply)</vt:lpstr>
      <vt:lpstr>The planetary boundaries concept</vt:lpstr>
      <vt:lpstr>CLIMATE EMERGENCY </vt:lpstr>
      <vt:lpstr>PowerPoint Presentation</vt:lpstr>
      <vt:lpstr>PowerPoint Presentation</vt:lpstr>
      <vt:lpstr>ECOSYSTEM SERVICES</vt:lpstr>
      <vt:lpstr>Linear economy </vt:lpstr>
      <vt:lpstr>Linear economy: Waste management scenario in Kenya </vt:lpstr>
      <vt:lpstr>Circular Economy </vt:lpstr>
      <vt:lpstr>Green Economy</vt:lpstr>
      <vt:lpstr>Green Economy</vt:lpstr>
      <vt:lpstr>Green and Circular Economy and role of CEC </vt:lpstr>
      <vt:lpstr>Discussion on role of CEC in Green and Circular Economy</vt:lpstr>
      <vt:lpstr>PowerPoint Presentation</vt:lpstr>
      <vt:lpstr>PowerPoint Presentation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in Compliance and Enforcement Management</dc:title>
  <dc:creator>Joseph Makau</dc:creator>
  <cp:lastModifiedBy>user</cp:lastModifiedBy>
  <cp:revision>412</cp:revision>
  <dcterms:created xsi:type="dcterms:W3CDTF">2007-04-07T23:26:54Z</dcterms:created>
  <dcterms:modified xsi:type="dcterms:W3CDTF">2023-08-28T13:04:36Z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1033-11.2.0.10200</vt:lpwstr>
  </property>
</Properties>
</file>